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0" r:id="rId4"/>
    <p:sldId id="277" r:id="rId5"/>
    <p:sldId id="278" r:id="rId6"/>
    <p:sldId id="279" r:id="rId7"/>
    <p:sldId id="281" r:id="rId8"/>
    <p:sldId id="261" r:id="rId9"/>
    <p:sldId id="262" r:id="rId10"/>
    <p:sldId id="263" r:id="rId11"/>
    <p:sldId id="282" r:id="rId12"/>
    <p:sldId id="284" r:id="rId13"/>
    <p:sldId id="285" r:id="rId14"/>
    <p:sldId id="287" r:id="rId15"/>
    <p:sldId id="286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8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8751B8-1E87-42E1-B2BE-FD4DC50A7873}">
          <p14:sldIdLst>
            <p14:sldId id="256"/>
            <p14:sldId id="259"/>
          </p14:sldIdLst>
        </p14:section>
        <p14:section name="Раздел без заголовка" id="{04EB63E8-A4FB-4350-95D6-A44792887087}">
          <p14:sldIdLst>
            <p14:sldId id="260"/>
            <p14:sldId id="277"/>
            <p14:sldId id="278"/>
            <p14:sldId id="279"/>
            <p14:sldId id="281"/>
            <p14:sldId id="261"/>
            <p14:sldId id="262"/>
            <p14:sldId id="263"/>
            <p14:sldId id="282"/>
            <p14:sldId id="284"/>
            <p14:sldId id="285"/>
            <p14:sldId id="287"/>
            <p14:sldId id="286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88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800" b="1" i="0" baseline="0"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800" b="1" i="0" baseline="0"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Высшее</c:v>
                </c:pt>
                <c:pt idx="1">
                  <c:v>Среднее профессиональное</c:v>
                </c:pt>
                <c:pt idx="2">
                  <c:v>Среднее 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0.78481012658227844</c:v>
                </c:pt>
                <c:pt idx="1">
                  <c:v>0.21518987341772167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700" b="1" i="0" baseline="0">
                <a:latin typeface="Century Gothic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700" b="1" i="0" baseline="0">
                <a:latin typeface="Century Gothic" pitchFamily="34" charset="0"/>
              </a:defRPr>
            </a:pPr>
            <a:endParaRPr lang="ru-RU"/>
          </a:p>
        </c:txPr>
      </c:legendEntry>
      <c:legendEntry>
        <c:idx val="2"/>
        <c:delete val="1"/>
      </c:legendEntry>
      <c:layout/>
      <c:overlay val="0"/>
      <c:txPr>
        <a:bodyPr/>
        <a:lstStyle/>
        <a:p>
          <a:pPr>
            <a:defRPr sz="1700" b="1" i="0" baseline="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769805680119586E-2"/>
          <c:y val="0"/>
          <c:w val="0.57643791675138822"/>
          <c:h val="0.91262301264771806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 i="0" baseline="0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Лист1!$A$10:$A$13</c:f>
              <c:strCache>
                <c:ptCount val="4"/>
                <c:pt idx="0">
                  <c:v>До 5 лет</c:v>
                </c:pt>
                <c:pt idx="1">
                  <c:v>От 5 до 10 лет</c:v>
                </c:pt>
                <c:pt idx="2">
                  <c:v>От 10 до 20 лет</c:v>
                </c:pt>
                <c:pt idx="3">
                  <c:v>Свыше 20 лет</c:v>
                </c:pt>
              </c:strCache>
            </c:strRef>
          </c:cat>
          <c:val>
            <c:numRef>
              <c:f>Лист1!$C$10:$C$13</c:f>
              <c:numCache>
                <c:formatCode>0%</c:formatCode>
                <c:ptCount val="4"/>
                <c:pt idx="0">
                  <c:v>0.10126582278481026</c:v>
                </c:pt>
                <c:pt idx="1">
                  <c:v>0.16455696202531642</c:v>
                </c:pt>
                <c:pt idx="2">
                  <c:v>0.31645569620253194</c:v>
                </c:pt>
                <c:pt idx="3">
                  <c:v>0.41772151898734206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019361580369563"/>
          <c:y val="0.32823984469561862"/>
          <c:w val="0.31982321670757796"/>
          <c:h val="0.34352031060876281"/>
        </c:manualLayout>
      </c:layout>
      <c:overlay val="0"/>
      <c:txPr>
        <a:bodyPr/>
        <a:lstStyle/>
        <a:p>
          <a:pPr>
            <a:defRPr sz="1800" b="1" i="0" baseline="0">
              <a:latin typeface="Century Gothic" pitchFamily="34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Лист1!$A$17:$A$20</c:f>
              <c:strCache>
                <c:ptCount val="3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Соответствует занимаемой должности/не аттестован</c:v>
                </c:pt>
              </c:strCache>
            </c:strRef>
          </c:cat>
          <c:val>
            <c:numRef>
              <c:f>Лист1!$C$17:$C$20</c:f>
              <c:numCache>
                <c:formatCode>0%</c:formatCode>
                <c:ptCount val="4"/>
                <c:pt idx="0">
                  <c:v>0.24050632911392422</c:v>
                </c:pt>
                <c:pt idx="1">
                  <c:v>0.29113924050632856</c:v>
                </c:pt>
                <c:pt idx="2">
                  <c:v>0.46835443037974739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egendEntry>
        <c:idx val="3"/>
        <c:delete val="1"/>
      </c:legendEntry>
      <c:layout/>
      <c:overlay val="0"/>
      <c:txPr>
        <a:bodyPr/>
        <a:lstStyle/>
        <a:p>
          <a:pPr>
            <a:defRPr sz="1800" b="1" i="0" baseline="0">
              <a:latin typeface="Century Gothic" pitchFamily="34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29C2-0A67-4039-B160-C771E78B141D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DAC10-69FA-4F5B-9A00-429035984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1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ttp://www.skyclass.ru/media/upload/gallery/build/5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5085" r="4907" b="60009"/>
          <a:stretch/>
        </p:blipFill>
        <p:spPr bwMode="auto">
          <a:xfrm>
            <a:off x="0" y="0"/>
            <a:ext cx="9143999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-20554" y="-5680"/>
            <a:ext cx="9144000" cy="12121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340768"/>
            <a:ext cx="9252520" cy="72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252521" cy="1212180"/>
          </a:xfrm>
          <a:prstGeom prst="rect">
            <a:avLst/>
          </a:prstGeom>
          <a:gradFill>
            <a:gsLst>
              <a:gs pos="84000">
                <a:srgbClr val="00B0F0">
                  <a:alpha val="27000"/>
                </a:srgbClr>
              </a:gs>
              <a:gs pos="0">
                <a:schemeClr val="bg1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c-it@mail.ru" TargetMode="External"/><Relationship Id="rId2" Type="http://schemas.openxmlformats.org/officeDocument/2006/relationships/hyperlink" Target="http://rc-it.edu.yar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55;&#1058;\temp\&#1056;&#1048;&#1055;%202017\&#1040;&#1085;&#1072;&#1083;&#1080;&#1079;%20&#1074;&#1085;&#1091;&#1090;&#1088;&#1077;&#1085;&#1085;&#1077;&#1081;%20&#1089;&#1088;&#1077;&#1076;&#1099;%20&#1056;&#1050;&#1054;&#1058;\&#1056;&#1077;&#1079;&#1091;&#1083;&#1100;&#1090;&#1072;&#1090;\&#1057;&#1093;&#1077;&#1084;&#1072;%20&#1088;&#1072;&#1079;&#1084;&#1077;&#1097;&#1077;&#1085;&#1080;&#1103;%20&#1086;&#1073;&#1098;&#1077;&#1082;&#1090;&#1086;&#1074;%20&#1055;&#1054;&#1054;2%2034%20&#1084;&#1073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D:\ПТ\temp\Ресурсный центр ЖКХ\2017\Выступление на педсовете\DSC01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78463"/>
            <a:ext cx="1662243" cy="9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1"/>
            <a:ext cx="8856984" cy="1315911"/>
          </a:xfrm>
        </p:spPr>
        <p:txBody>
          <a:bodyPr>
            <a:noAutofit/>
          </a:bodyPr>
          <a:lstStyle/>
          <a:p>
            <a:r>
              <a:rPr lang="ru-RU" sz="2500" dirty="0" smtClean="0"/>
              <a:t>ГПОАУ ЯО Ростовский колледж отраслевых технологий</a:t>
            </a: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176598"/>
            <a:ext cx="6357950" cy="1752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Анализ внутренней среды ГПОАУ ЯО Ростовского колледжа отраслевых технологий</a:t>
            </a:r>
            <a:endParaRPr lang="ru-RU" sz="2800" dirty="0"/>
          </a:p>
        </p:txBody>
      </p:sp>
      <p:pic>
        <p:nvPicPr>
          <p:cNvPr id="1026" name="Picture 2" descr="D:\ПТ\temp\Ресурсный центр ЖКХ\2017\Выступление на педсовете\DSC017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/>
          <a:stretch/>
        </p:blipFill>
        <p:spPr bwMode="auto">
          <a:xfrm>
            <a:off x="0" y="1844824"/>
            <a:ext cx="1619672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Т\temp\Ресурсный центр ЖКХ\2017\Выступление на педсовете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31" y="1844824"/>
            <a:ext cx="1664367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Т\temp\Ресурсный центр ЖКХ\2017\Выступление на педсовете\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6643" r="11136" b="13265"/>
          <a:stretch/>
        </p:blipFill>
        <p:spPr bwMode="auto">
          <a:xfrm>
            <a:off x="2737859" y="1844824"/>
            <a:ext cx="1585363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Т\temp\Ресурсный центр ЖКХ\2017\Выступление на педсовете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4" y="1849390"/>
            <a:ext cx="1657408" cy="9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ПТ\temp\Ресурсный центр ЖКХ\2017\Выступление на педсовете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61" y="1849390"/>
            <a:ext cx="1657409" cy="9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ПТ\temp\Ресурсный центр ЖКХ\2017\Выступление на педсовете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65" y="1844824"/>
            <a:ext cx="1665535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ПТ\temp\Ресурсный центр ЖКХ\2017\Выступление на педсовете\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8462"/>
            <a:ext cx="1248114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ПТ\temp\Ресурсный центр ЖКХ\2017\Выступление на педсовете\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51" y="5278463"/>
            <a:ext cx="1665535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ПТ\temp\Ресурсный центр ЖКХ\2017\Выступление на педсовете\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86" y="5278463"/>
            <a:ext cx="1665535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ПТ\temp\Ресурсный центр ЖКХ\2017\Выступление на педсовете\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27" y="5278465"/>
            <a:ext cx="1662245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ПТ\temp\Ресурсный центр ЖКХ\2017\Выступление на педсовете\1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t="26810" r="4297" b="4189"/>
          <a:stretch/>
        </p:blipFill>
        <p:spPr bwMode="auto">
          <a:xfrm>
            <a:off x="7752472" y="5278462"/>
            <a:ext cx="1597351" cy="9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44824"/>
            <a:ext cx="9144000" cy="935782"/>
          </a:xfrm>
          <a:prstGeom prst="rect">
            <a:avLst/>
          </a:prstGeom>
          <a:gradFill>
            <a:gsLst>
              <a:gs pos="84000">
                <a:srgbClr val="00B0F0">
                  <a:alpha val="52000"/>
                </a:srgbClr>
              </a:gs>
              <a:gs pos="0">
                <a:schemeClr val="bg1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278465"/>
            <a:ext cx="9144000" cy="935782"/>
          </a:xfrm>
          <a:prstGeom prst="rect">
            <a:avLst/>
          </a:prstGeom>
          <a:gradFill>
            <a:gsLst>
              <a:gs pos="84000">
                <a:srgbClr val="00B0F0">
                  <a:alpha val="52000"/>
                </a:srgbClr>
              </a:gs>
              <a:gs pos="0">
                <a:schemeClr val="bg1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D:\ПТ\temp\Логотип Колледжа\лого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1788452" cy="180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Характеристика современного оборудования и особо ценного имущества, имеющегося в ПОО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Столярно-плотницкая мастерская</a:t>
            </a:r>
            <a:endParaRPr lang="ru-RU" dirty="0"/>
          </a:p>
        </p:txBody>
      </p:sp>
      <p:pic>
        <p:nvPicPr>
          <p:cNvPr id="4" name="Picture 2" descr="G:\ПТ\temp\Worldskills\2016\Регэтап в РПТ\Фотографии Регэтап WorldSkills в РПТ 9.02-11.02\DSC07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5"/>
            <a:ext cx="3786214" cy="2127286"/>
          </a:xfrm>
          <a:prstGeom prst="rect">
            <a:avLst/>
          </a:prstGeom>
          <a:noFill/>
        </p:spPr>
      </p:pic>
      <p:pic>
        <p:nvPicPr>
          <p:cNvPr id="3074" name="Picture 2" descr="G:\ПТ\temp\Worldskills\2016\Регэтап в РПТ\Фотографии Регэтап WorldSkills в РПТ 9.02-11.02\DSC07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14554"/>
            <a:ext cx="3786214" cy="2127287"/>
          </a:xfrm>
          <a:prstGeom prst="rect">
            <a:avLst/>
          </a:prstGeom>
          <a:noFill/>
        </p:spPr>
      </p:pic>
      <p:pic>
        <p:nvPicPr>
          <p:cNvPr id="3075" name="Picture 3" descr="G:\ПТ\temp\Worldskills\2016\Регэтап в РПТ\Фотографии Регэтап WorldSkills в РПТ 9.02-11.02\DSC07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72008"/>
            <a:ext cx="3714776" cy="2087149"/>
          </a:xfrm>
          <a:prstGeom prst="rect">
            <a:avLst/>
          </a:prstGeom>
          <a:noFill/>
        </p:spPr>
      </p:pic>
      <p:pic>
        <p:nvPicPr>
          <p:cNvPr id="3076" name="Picture 4" descr="G:\ПТ\temp\Worldskills\2016\Регэтап в РПТ\Фотографии Регэтап WorldSkills в РПТ 9.02-11.02\DSC07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572008"/>
            <a:ext cx="368728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Характеристика современного оборудования и особо ценного имущества, имеющегося в ПОО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Лингофонный</a:t>
            </a:r>
            <a:r>
              <a:rPr lang="ru-RU" dirty="0" smtClean="0"/>
              <a:t> кабинет</a:t>
            </a:r>
            <a:endParaRPr lang="ru-RU" dirty="0"/>
          </a:p>
        </p:txBody>
      </p:sp>
      <p:pic>
        <p:nvPicPr>
          <p:cNvPr id="6149" name="Picture 5" descr="C:\Users\1\Pictures\фото\Ростовский техникум\модернизация\DSC00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082783" cy="45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Характеристика современного оборудования и особо ценного имущества, имеющегося в ПОО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Кулинарная мастерская</a:t>
            </a:r>
            <a:endParaRPr lang="ru-RU" dirty="0"/>
          </a:p>
        </p:txBody>
      </p:sp>
      <p:pic>
        <p:nvPicPr>
          <p:cNvPr id="7170" name="Picture 2" descr="C:\Users\1\Pictures\фото\Ростовский техникум\модернизация\DSC00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132856"/>
            <a:ext cx="807421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Характеристика современного оборудования и особо ценного имущества, имеющегося в ПОО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Швейная мастерская</a:t>
            </a:r>
            <a:endParaRPr lang="ru-RU" dirty="0"/>
          </a:p>
        </p:txBody>
      </p:sp>
      <p:pic>
        <p:nvPicPr>
          <p:cNvPr id="8194" name="Picture 2" descr="C:\Users\1\Pictures\фото\Ростовский техникум\модернизация\DSC00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04864"/>
            <a:ext cx="794605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Характеристика современного оборудования и особо ценного имущества, имеющегося в ПОО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Сварочная </a:t>
            </a:r>
            <a:r>
              <a:rPr lang="ru-RU" dirty="0" smtClean="0"/>
              <a:t>мастерская</a:t>
            </a:r>
            <a:endParaRPr lang="ru-RU" dirty="0"/>
          </a:p>
        </p:txBody>
      </p:sp>
      <p:pic>
        <p:nvPicPr>
          <p:cNvPr id="6148" name="Picture 4" descr="C:\Users\1\Pictures\фото\Ростовский техникум\модернизация\DSC0131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94605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Характеристика современного оборудования и особо ценного имущества, имеющегося в ПОО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Современные учебные классы</a:t>
            </a:r>
            <a:endParaRPr lang="ru-RU" dirty="0"/>
          </a:p>
        </p:txBody>
      </p:sp>
      <p:pic>
        <p:nvPicPr>
          <p:cNvPr id="9219" name="Picture 3" descr="C:\Users\1\Pictures\фото\Ростовский техникум\модернизация\DSC01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032448" cy="22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Pictures\фото\Ростовский техникум\модернизация\DSC01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32448" cy="22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1\Pictures\фото\Ростовский техникум\модернизация\DSC01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53136"/>
            <a:ext cx="4032448" cy="22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1\Pictures\фото\Ростовский техникум\модернизация\DSC014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33664"/>
            <a:ext cx="4032448" cy="22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Характеристика современного оборудования и особо ценного имущества, имеющегося в ПОО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ru-RU" dirty="0" smtClean="0"/>
              <a:t>Учебное хозяйство</a:t>
            </a:r>
            <a:endParaRPr lang="ru-RU" dirty="0"/>
          </a:p>
        </p:txBody>
      </p:sp>
      <p:pic>
        <p:nvPicPr>
          <p:cNvPr id="4098" name="Picture 2" descr="C:\Users\1\Pictures\квест-игра\DSC009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6"/>
          <a:stretch/>
        </p:blipFill>
        <p:spPr bwMode="auto">
          <a:xfrm>
            <a:off x="467544" y="2132856"/>
            <a:ext cx="3630152" cy="230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Pictures\квест-игра\DSC00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r="4804"/>
          <a:stretch/>
        </p:blipFill>
        <p:spPr bwMode="auto">
          <a:xfrm>
            <a:off x="4572000" y="2132856"/>
            <a:ext cx="3695700" cy="230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Pictures\квест-игра\DSC010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/>
          <a:stretch/>
        </p:blipFill>
        <p:spPr bwMode="auto">
          <a:xfrm>
            <a:off x="4572000" y="4581128"/>
            <a:ext cx="3695700" cy="21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Pictures\квест-игра\DSC008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7"/>
            <a:ext cx="3630152" cy="21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Профессионально-квалификационная 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Программы подготовки специалистов среднего звена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2" y="2071678"/>
          <a:ext cx="8786875" cy="470203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42944"/>
                <a:gridCol w="2214578"/>
                <a:gridCol w="928694"/>
                <a:gridCol w="785818"/>
                <a:gridCol w="785818"/>
                <a:gridCol w="857256"/>
                <a:gridCol w="785818"/>
                <a:gridCol w="571504"/>
                <a:gridCol w="1214445"/>
              </a:tblGrid>
              <a:tr h="25980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Century Gothic" pitchFamily="34" charset="0"/>
                        </a:rPr>
                        <a:t>№ </a:t>
                      </a:r>
                      <a:r>
                        <a:rPr lang="ru-RU" sz="1600" b="1" dirty="0" err="1">
                          <a:latin typeface="Century Gothic" pitchFamily="34" charset="0"/>
                        </a:rPr>
                        <a:t>п</a:t>
                      </a:r>
                      <a:r>
                        <a:rPr lang="ru-RU" sz="1600" b="1" dirty="0">
                          <a:latin typeface="Century Gothic" pitchFamily="34" charset="0"/>
                        </a:rPr>
                        <a:t>/</a:t>
                      </a:r>
                      <a:r>
                        <a:rPr lang="ru-RU" sz="1600" b="1" dirty="0" err="1">
                          <a:latin typeface="Century Gothic" pitchFamily="34" charset="0"/>
                        </a:rPr>
                        <a:t>п</a:t>
                      </a:r>
                      <a:r>
                        <a:rPr lang="ru-RU" sz="1600" b="1" dirty="0">
                          <a:latin typeface="Century Gothic" pitchFamily="34" charset="0"/>
                        </a:rPr>
                        <a:t> </a:t>
                      </a:r>
                      <a:endParaRPr lang="ru-RU" sz="10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Century Gothic" pitchFamily="34" charset="0"/>
                        </a:rPr>
                        <a:t>Наименование специальностей </a:t>
                      </a:r>
                      <a:endParaRPr lang="ru-RU" sz="10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Century Gothic" pitchFamily="34" charset="0"/>
                        </a:rPr>
                        <a:t>Форма обучения </a:t>
                      </a:r>
                      <a:endParaRPr lang="ru-RU" sz="10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Century Gothic" pitchFamily="34" charset="0"/>
                        </a:rPr>
                        <a:t>Всего </a:t>
                      </a:r>
                      <a:endParaRPr lang="ru-RU" sz="1050" b="1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</a:tr>
              <a:tr h="449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Century Gothic" pitchFamily="34" charset="0"/>
                        </a:rPr>
                        <a:t>Очная </a:t>
                      </a:r>
                      <a:endParaRPr lang="ru-RU" sz="10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err="1">
                          <a:latin typeface="Century Gothic" pitchFamily="34" charset="0"/>
                        </a:rPr>
                        <a:t>Очно-заочная</a:t>
                      </a:r>
                      <a:r>
                        <a:rPr lang="ru-RU" sz="1600" b="1" dirty="0">
                          <a:latin typeface="Century Gothic" pitchFamily="34" charset="0"/>
                        </a:rPr>
                        <a:t> </a:t>
                      </a:r>
                      <a:endParaRPr lang="ru-RU" sz="10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Century Gothic" pitchFamily="34" charset="0"/>
                        </a:rPr>
                        <a:t>Заочная </a:t>
                      </a:r>
                      <a:endParaRPr lang="ru-RU" sz="10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Century Gothic" pitchFamily="34" charset="0"/>
                        </a:rPr>
                        <a:t>Б. </a:t>
                      </a:r>
                      <a:endParaRPr lang="ru-RU" sz="10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err="1">
                          <a:latin typeface="Century Gothic" pitchFamily="34" charset="0"/>
                        </a:rPr>
                        <a:t>Вн</a:t>
                      </a:r>
                      <a:r>
                        <a:rPr lang="ru-RU" sz="1600" b="1" dirty="0">
                          <a:latin typeface="Century Gothic" pitchFamily="34" charset="0"/>
                        </a:rPr>
                        <a:t>. </a:t>
                      </a:r>
                      <a:endParaRPr lang="ru-RU" sz="10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Century Gothic" pitchFamily="34" charset="0"/>
                        </a:rPr>
                        <a:t>Б. </a:t>
                      </a:r>
                      <a:endParaRPr lang="ru-RU" sz="10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err="1">
                          <a:latin typeface="Century Gothic" pitchFamily="34" charset="0"/>
                        </a:rPr>
                        <a:t>Вн</a:t>
                      </a:r>
                      <a:r>
                        <a:rPr lang="ru-RU" sz="1600" b="1" dirty="0">
                          <a:latin typeface="Century Gothic" pitchFamily="34" charset="0"/>
                        </a:rPr>
                        <a:t>. </a:t>
                      </a:r>
                      <a:endParaRPr lang="ru-RU" sz="10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Century Gothic" pitchFamily="34" charset="0"/>
                        </a:rPr>
                        <a:t>Б. </a:t>
                      </a:r>
                      <a:endParaRPr lang="ru-RU" sz="10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err="1">
                          <a:latin typeface="Century Gothic" pitchFamily="34" charset="0"/>
                        </a:rPr>
                        <a:t>Вн</a:t>
                      </a:r>
                      <a:r>
                        <a:rPr lang="ru-RU" sz="1600" b="1" dirty="0">
                          <a:latin typeface="Century Gothic" pitchFamily="34" charset="0"/>
                        </a:rPr>
                        <a:t>. </a:t>
                      </a:r>
                      <a:endParaRPr lang="ru-RU" sz="10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1.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35.02.07. МСХ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100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1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64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3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168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</a:tr>
              <a:tr h="259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2.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35.02.08. ЭАСХ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89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2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91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</a:tr>
              <a:tr h="449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3.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08.02.01. СЭЗС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66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40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3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109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</a:tr>
              <a:tr h="259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4.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08.02.05. СД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53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53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</a:tr>
              <a:tr h="259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5.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43.02.11. ГС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47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1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11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59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</a:tr>
              <a:tr h="259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6.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43.02.08. СДКХ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44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35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79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</a:tr>
              <a:tr h="449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7.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08.02.11. УЭиОМКД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7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20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27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</a:tr>
              <a:tr h="259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8.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Коммерция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10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10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</a:tr>
              <a:tr h="44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Итого: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416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4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0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0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170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Century Gothic" pitchFamily="34" charset="0"/>
                        </a:rPr>
                        <a:t>6 </a:t>
                      </a:r>
                      <a:endParaRPr lang="ru-RU" sz="105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Century Gothic" pitchFamily="34" charset="0"/>
                        </a:rPr>
                        <a:t>596 </a:t>
                      </a:r>
                      <a:endParaRPr lang="ru-RU" sz="105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70535" marR="70535" marT="35268" marB="3526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Профессионально-квалификационная 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Программы подготовки квалифицированных рабочих, служащих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357430"/>
          <a:ext cx="8715436" cy="449702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00066"/>
                <a:gridCol w="2500330"/>
                <a:gridCol w="857256"/>
                <a:gridCol w="857256"/>
                <a:gridCol w="642942"/>
                <a:gridCol w="928694"/>
                <a:gridCol w="500066"/>
                <a:gridCol w="714380"/>
                <a:gridCol w="1214446"/>
              </a:tblGrid>
              <a:tr h="16725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№ </a:t>
                      </a:r>
                      <a:r>
                        <a:rPr lang="ru-RU" sz="1600" b="1" kern="1200" dirty="0" err="1">
                          <a:latin typeface="Century Gothic" pitchFamily="34" charset="0"/>
                        </a:rPr>
                        <a:t>п</a:t>
                      </a:r>
                      <a:r>
                        <a:rPr lang="ru-RU" sz="1600" b="1" kern="1200" dirty="0">
                          <a:latin typeface="Century Gothic" pitchFamily="34" charset="0"/>
                        </a:rPr>
                        <a:t>/</a:t>
                      </a:r>
                      <a:r>
                        <a:rPr lang="ru-RU" sz="1600" b="1" kern="1200" dirty="0" err="1">
                          <a:latin typeface="Century Gothic" pitchFamily="34" charset="0"/>
                        </a:rPr>
                        <a:t>п</a:t>
                      </a:r>
                      <a:r>
                        <a:rPr lang="ru-RU" sz="1600" b="1" kern="1200" dirty="0">
                          <a:latin typeface="Century Gothic" pitchFamily="34" charset="0"/>
                        </a:rPr>
                        <a:t>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Наименование профессий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Форма обучения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Всего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</a:tr>
              <a:tr h="28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Очная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err="1">
                          <a:latin typeface="Century Gothic" pitchFamily="34" charset="0"/>
                        </a:rPr>
                        <a:t>Очно-заочная</a:t>
                      </a:r>
                      <a:r>
                        <a:rPr lang="ru-RU" sz="1600" b="1" kern="1200" dirty="0">
                          <a:latin typeface="Century Gothic" pitchFamily="34" charset="0"/>
                        </a:rPr>
                        <a:t>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Заочная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Б.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err="1">
                          <a:latin typeface="Century Gothic" pitchFamily="34" charset="0"/>
                        </a:rPr>
                        <a:t>Вн</a:t>
                      </a:r>
                      <a:r>
                        <a:rPr lang="ru-RU" sz="1600" b="1" kern="1200" dirty="0">
                          <a:latin typeface="Century Gothic" pitchFamily="34" charset="0"/>
                        </a:rPr>
                        <a:t>.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>
                          <a:latin typeface="Century Gothic" pitchFamily="34" charset="0"/>
                        </a:rPr>
                        <a:t>Б. </a:t>
                      </a:r>
                      <a:endParaRPr lang="ru-RU" sz="1600" b="1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err="1">
                          <a:latin typeface="Century Gothic" pitchFamily="34" charset="0"/>
                        </a:rPr>
                        <a:t>Вн</a:t>
                      </a:r>
                      <a:r>
                        <a:rPr lang="ru-RU" sz="1600" b="1" kern="1200" dirty="0">
                          <a:latin typeface="Century Gothic" pitchFamily="34" charset="0"/>
                        </a:rPr>
                        <a:t>.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Б.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err="1">
                          <a:latin typeface="Century Gothic" pitchFamily="34" charset="0"/>
                        </a:rPr>
                        <a:t>Вн</a:t>
                      </a:r>
                      <a:r>
                        <a:rPr lang="ru-RU" sz="1600" b="1" kern="1200" dirty="0">
                          <a:latin typeface="Century Gothic" pitchFamily="34" charset="0"/>
                        </a:rPr>
                        <a:t>.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1.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43.01.02. Парикмахер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39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39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</a:tr>
              <a:tr h="289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2.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09.01.03. МЦИ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9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9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</a:tr>
              <a:tr h="41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3.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29.01.07. Портной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9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22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31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</a:tr>
              <a:tr h="41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4.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08.01.24. МСППР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21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21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</a:tr>
              <a:tr h="41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5.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43.01.09. Повар, кондитер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64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64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</a:tr>
              <a:tr h="41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6.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08.01.08. МОСР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14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14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</a:tr>
              <a:tr h="41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7.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23.01.08. СРСМ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38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38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</a:tr>
              <a:tr h="53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Итого: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194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0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22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0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0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0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216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08" marR="45408" marT="22704" marB="2270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Профессионально-квалификационная 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Программы профессионального обучения (для лиц с ОВЗ)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071678"/>
          <a:ext cx="8643999" cy="456882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71504"/>
                <a:gridCol w="2214578"/>
                <a:gridCol w="785818"/>
                <a:gridCol w="857256"/>
                <a:gridCol w="857256"/>
                <a:gridCol w="809774"/>
                <a:gridCol w="618986"/>
                <a:gridCol w="785818"/>
                <a:gridCol w="1143009"/>
              </a:tblGrid>
              <a:tr h="21167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№ </a:t>
                      </a:r>
                      <a:r>
                        <a:rPr lang="ru-RU" sz="1600" b="1" kern="1200" dirty="0" err="1">
                          <a:latin typeface="Century Gothic" pitchFamily="34" charset="0"/>
                        </a:rPr>
                        <a:t>п</a:t>
                      </a:r>
                      <a:r>
                        <a:rPr lang="ru-RU" sz="1600" b="1" kern="1200" dirty="0">
                          <a:latin typeface="Century Gothic" pitchFamily="34" charset="0"/>
                        </a:rPr>
                        <a:t>/</a:t>
                      </a:r>
                      <a:r>
                        <a:rPr lang="ru-RU" sz="1600" b="1" kern="1200" dirty="0" err="1">
                          <a:latin typeface="Century Gothic" pitchFamily="34" charset="0"/>
                        </a:rPr>
                        <a:t>п</a:t>
                      </a:r>
                      <a:r>
                        <a:rPr lang="ru-RU" sz="1600" b="1" kern="1200" dirty="0">
                          <a:latin typeface="Century Gothic" pitchFamily="34" charset="0"/>
                        </a:rPr>
                        <a:t>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Наименование профессий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Форма обучения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Всего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</a:tr>
              <a:tr h="365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Очная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err="1">
                          <a:latin typeface="Century Gothic" pitchFamily="34" charset="0"/>
                        </a:rPr>
                        <a:t>Очно-заочная</a:t>
                      </a:r>
                      <a:r>
                        <a:rPr lang="ru-RU" sz="1600" b="1" kern="1200" dirty="0">
                          <a:latin typeface="Century Gothic" pitchFamily="34" charset="0"/>
                        </a:rPr>
                        <a:t>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latin typeface="Century Gothic" pitchFamily="34" charset="0"/>
                        </a:rPr>
                        <a:t>Заочная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>
                          <a:latin typeface="Century Gothic" pitchFamily="34" charset="0"/>
                        </a:rPr>
                        <a:t>Б. </a:t>
                      </a:r>
                      <a:endParaRPr lang="ru-RU" sz="1600" b="1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err="1">
                          <a:latin typeface="Century Gothic" pitchFamily="34" charset="0"/>
                        </a:rPr>
                        <a:t>Вн</a:t>
                      </a:r>
                      <a:r>
                        <a:rPr lang="ru-RU" sz="1600" b="1" kern="1200" dirty="0">
                          <a:latin typeface="Century Gothic" pitchFamily="34" charset="0"/>
                        </a:rPr>
                        <a:t>.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>
                          <a:latin typeface="Century Gothic" pitchFamily="34" charset="0"/>
                        </a:rPr>
                        <a:t>Б. </a:t>
                      </a:r>
                      <a:endParaRPr lang="ru-RU" sz="1600" b="1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err="1">
                          <a:latin typeface="Century Gothic" pitchFamily="34" charset="0"/>
                        </a:rPr>
                        <a:t>Вн</a:t>
                      </a:r>
                      <a:r>
                        <a:rPr lang="ru-RU" sz="1600" b="1" kern="1200" dirty="0">
                          <a:latin typeface="Century Gothic" pitchFamily="34" charset="0"/>
                        </a:rPr>
                        <a:t>.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>
                          <a:latin typeface="Century Gothic" pitchFamily="34" charset="0"/>
                        </a:rPr>
                        <a:t>Б. </a:t>
                      </a:r>
                      <a:endParaRPr lang="ru-RU" sz="1600" b="1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err="1">
                          <a:latin typeface="Century Gothic" pitchFamily="34" charset="0"/>
                        </a:rPr>
                        <a:t>Вн</a:t>
                      </a:r>
                      <a:r>
                        <a:rPr lang="ru-RU" sz="1600" b="1" kern="1200" dirty="0">
                          <a:latin typeface="Century Gothic" pitchFamily="34" charset="0"/>
                        </a:rPr>
                        <a:t>. </a:t>
                      </a:r>
                      <a:endParaRPr lang="ru-RU" sz="16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1.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16909  Портной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4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4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</a:tr>
              <a:tr h="36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2.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19727 Штукатур, маляр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8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8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</a:tr>
              <a:tr h="36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3.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16675 Повар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7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7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</a:tr>
              <a:tr h="21167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Программы для обучающихся на базе 8 классов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1.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Слесарь по СМК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16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16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</a:tr>
              <a:tr h="36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2.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Кондитер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8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8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</a:tr>
              <a:tr h="36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3.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Горничная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1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endParaRPr lang="ru-RU">
                        <a:latin typeface="Century Gothic" pitchFamily="34" charset="0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1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</a:tr>
              <a:tr h="520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Итого: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44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0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0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0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0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>
                          <a:latin typeface="Century Gothic" pitchFamily="34" charset="0"/>
                        </a:rPr>
                        <a:t>0 </a:t>
                      </a:r>
                      <a:endParaRPr lang="ru-RU" sz="16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latin typeface="Century Gothic" pitchFamily="34" charset="0"/>
                        </a:rPr>
                        <a:t>44 </a:t>
                      </a:r>
                      <a:endParaRPr lang="ru-RU" sz="16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469" marR="57469" marT="28734" marB="2873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2928934"/>
            <a:ext cx="3643338" cy="10001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pitchFamily="34" charset="0"/>
              </a:rPr>
              <a:t>ПУ16 </a:t>
            </a:r>
            <a:r>
              <a:rPr lang="ru-RU" b="1" dirty="0" smtClean="0">
                <a:latin typeface="Century Gothic" pitchFamily="34" charset="0"/>
                <a:sym typeface="Symbol"/>
              </a:rPr>
              <a:t></a:t>
            </a:r>
            <a:r>
              <a:rPr lang="en-US" dirty="0" smtClean="0">
                <a:latin typeface="Century Gothic" pitchFamily="34" charset="0"/>
                <a:sym typeface="Symbol"/>
              </a:rPr>
              <a:t> </a:t>
            </a:r>
            <a:r>
              <a:rPr lang="ru-RU" dirty="0" smtClean="0">
                <a:latin typeface="Century Gothic" pitchFamily="34" charset="0"/>
              </a:rPr>
              <a:t>ГОАУ </a:t>
            </a:r>
            <a:r>
              <a:rPr lang="ru-RU" dirty="0" smtClean="0">
                <a:latin typeface="Century Gothic" pitchFamily="34" charset="0"/>
              </a:rPr>
              <a:t>СПО ЯО Ростовский политехнический </a:t>
            </a:r>
            <a:r>
              <a:rPr lang="ru-RU" dirty="0" smtClean="0">
                <a:latin typeface="Century Gothic" pitchFamily="34" charset="0"/>
              </a:rPr>
              <a:t>техникум (1985 г.)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2928934"/>
            <a:ext cx="4214842" cy="10001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pitchFamily="34" charset="0"/>
              </a:rPr>
              <a:t>ГОУ СПО ЯО Ростов - Ярославский сельскохозяйственный </a:t>
            </a:r>
            <a:r>
              <a:rPr lang="ru-RU" dirty="0" smtClean="0">
                <a:latin typeface="Century Gothic" pitchFamily="34" charset="0"/>
              </a:rPr>
              <a:t>техникум (1917 г.)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20" name="Плюс 19"/>
          <p:cNvSpPr/>
          <p:nvPr/>
        </p:nvSpPr>
        <p:spPr>
          <a:xfrm>
            <a:off x="3857620" y="3000372"/>
            <a:ext cx="914400" cy="914400"/>
          </a:xfrm>
          <a:prstGeom prst="mathPlu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5000636"/>
            <a:ext cx="6215106" cy="12183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ГПОАУ ЯО Ростовский колледж отраслевых </a:t>
            </a:r>
            <a:r>
              <a:rPr lang="ru-RU" sz="2400" b="1" dirty="0" smtClean="0">
                <a:latin typeface="Century Gothic" pitchFamily="34" charset="0"/>
              </a:rPr>
              <a:t>технологий (2016 г.)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 rot="10800000">
            <a:off x="214282" y="3929066"/>
            <a:ext cx="3946981" cy="1071594"/>
          </a:xfrm>
          <a:custGeom>
            <a:avLst/>
            <a:gdLst>
              <a:gd name="connsiteX0" fmla="*/ 0 w 3643338"/>
              <a:gd name="connsiteY0" fmla="*/ 1071570 h 1071570"/>
              <a:gd name="connsiteX1" fmla="*/ 267893 w 3643338"/>
              <a:gd name="connsiteY1" fmla="*/ 0 h 1071570"/>
              <a:gd name="connsiteX2" fmla="*/ 3375446 w 3643338"/>
              <a:gd name="connsiteY2" fmla="*/ 0 h 1071570"/>
              <a:gd name="connsiteX3" fmla="*/ 3643338 w 3643338"/>
              <a:gd name="connsiteY3" fmla="*/ 1071570 h 1071570"/>
              <a:gd name="connsiteX4" fmla="*/ 0 w 3643338"/>
              <a:gd name="connsiteY4" fmla="*/ 1071570 h 1071570"/>
              <a:gd name="connsiteX0" fmla="*/ 303643 w 3946981"/>
              <a:gd name="connsiteY0" fmla="*/ 1071594 h 1071594"/>
              <a:gd name="connsiteX1" fmla="*/ 0 w 3946981"/>
              <a:gd name="connsiteY1" fmla="*/ 0 h 1071594"/>
              <a:gd name="connsiteX2" fmla="*/ 3679089 w 3946981"/>
              <a:gd name="connsiteY2" fmla="*/ 24 h 1071594"/>
              <a:gd name="connsiteX3" fmla="*/ 3946981 w 3946981"/>
              <a:gd name="connsiteY3" fmla="*/ 1071594 h 1071594"/>
              <a:gd name="connsiteX4" fmla="*/ 303643 w 3946981"/>
              <a:gd name="connsiteY4" fmla="*/ 1071594 h 1071594"/>
              <a:gd name="connsiteX0" fmla="*/ 303643 w 3946981"/>
              <a:gd name="connsiteY0" fmla="*/ 1071594 h 1071594"/>
              <a:gd name="connsiteX1" fmla="*/ 0 w 3946981"/>
              <a:gd name="connsiteY1" fmla="*/ 0 h 1071594"/>
              <a:gd name="connsiteX2" fmla="*/ 3679089 w 3946981"/>
              <a:gd name="connsiteY2" fmla="*/ 24 h 1071594"/>
              <a:gd name="connsiteX3" fmla="*/ 2265170 w 3946981"/>
              <a:gd name="connsiteY3" fmla="*/ 21610 h 1071594"/>
              <a:gd name="connsiteX4" fmla="*/ 3946981 w 3946981"/>
              <a:gd name="connsiteY4" fmla="*/ 1071594 h 1071594"/>
              <a:gd name="connsiteX5" fmla="*/ 303643 w 3946981"/>
              <a:gd name="connsiteY5" fmla="*/ 1071594 h 107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981" h="1071594">
                <a:moveTo>
                  <a:pt x="303643" y="1071594"/>
                </a:moveTo>
                <a:lnTo>
                  <a:pt x="0" y="0"/>
                </a:lnTo>
                <a:lnTo>
                  <a:pt x="3679089" y="24"/>
                </a:lnTo>
                <a:lnTo>
                  <a:pt x="2265170" y="21610"/>
                </a:lnTo>
                <a:lnTo>
                  <a:pt x="3946981" y="1071594"/>
                </a:lnTo>
                <a:lnTo>
                  <a:pt x="303643" y="1071594"/>
                </a:lnTo>
                <a:close/>
              </a:path>
            </a:pathLst>
          </a:custGeom>
          <a:gradFill>
            <a:gsLst>
              <a:gs pos="0">
                <a:srgbClr val="00B0F0">
                  <a:alpha val="13000"/>
                </a:srgbClr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10800000">
            <a:off x="4268420" y="3929066"/>
            <a:ext cx="4732736" cy="1071594"/>
          </a:xfrm>
          <a:custGeom>
            <a:avLst/>
            <a:gdLst>
              <a:gd name="connsiteX0" fmla="*/ 0 w 4214842"/>
              <a:gd name="connsiteY0" fmla="*/ 1071570 h 1071570"/>
              <a:gd name="connsiteX1" fmla="*/ 267893 w 4214842"/>
              <a:gd name="connsiteY1" fmla="*/ 0 h 1071570"/>
              <a:gd name="connsiteX2" fmla="*/ 3946950 w 4214842"/>
              <a:gd name="connsiteY2" fmla="*/ 0 h 1071570"/>
              <a:gd name="connsiteX3" fmla="*/ 4214842 w 4214842"/>
              <a:gd name="connsiteY3" fmla="*/ 1071570 h 1071570"/>
              <a:gd name="connsiteX4" fmla="*/ 0 w 4214842"/>
              <a:gd name="connsiteY4" fmla="*/ 1071570 h 1071570"/>
              <a:gd name="connsiteX0" fmla="*/ 0 w 4214842"/>
              <a:gd name="connsiteY0" fmla="*/ 1071594 h 1071594"/>
              <a:gd name="connsiteX1" fmla="*/ 1482307 w 4214842"/>
              <a:gd name="connsiteY1" fmla="*/ 0 h 1071594"/>
              <a:gd name="connsiteX2" fmla="*/ 3946950 w 4214842"/>
              <a:gd name="connsiteY2" fmla="*/ 24 h 1071594"/>
              <a:gd name="connsiteX3" fmla="*/ 4214842 w 4214842"/>
              <a:gd name="connsiteY3" fmla="*/ 1071594 h 1071594"/>
              <a:gd name="connsiteX4" fmla="*/ 0 w 4214842"/>
              <a:gd name="connsiteY4" fmla="*/ 1071594 h 1071594"/>
              <a:gd name="connsiteX0" fmla="*/ 0 w 4732736"/>
              <a:gd name="connsiteY0" fmla="*/ 1071594 h 1071594"/>
              <a:gd name="connsiteX1" fmla="*/ 1482307 w 4732736"/>
              <a:gd name="connsiteY1" fmla="*/ 0 h 1071594"/>
              <a:gd name="connsiteX2" fmla="*/ 4732736 w 4732736"/>
              <a:gd name="connsiteY2" fmla="*/ 24 h 1071594"/>
              <a:gd name="connsiteX3" fmla="*/ 4214842 w 4732736"/>
              <a:gd name="connsiteY3" fmla="*/ 1071594 h 1071594"/>
              <a:gd name="connsiteX4" fmla="*/ 0 w 4732736"/>
              <a:gd name="connsiteY4" fmla="*/ 1071594 h 107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736" h="1071594">
                <a:moveTo>
                  <a:pt x="0" y="1071594"/>
                </a:moveTo>
                <a:lnTo>
                  <a:pt x="1482307" y="0"/>
                </a:lnTo>
                <a:lnTo>
                  <a:pt x="4732736" y="24"/>
                </a:lnTo>
                <a:lnTo>
                  <a:pt x="4214842" y="1071594"/>
                </a:lnTo>
                <a:lnTo>
                  <a:pt x="0" y="1071594"/>
                </a:lnTo>
                <a:close/>
              </a:path>
            </a:pathLst>
          </a:custGeom>
          <a:gradFill>
            <a:gsLst>
              <a:gs pos="0">
                <a:srgbClr val="00B0F0">
                  <a:alpha val="13000"/>
                </a:srgbClr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5072074"/>
            <a:ext cx="4303950" cy="10001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pitchFamily="34" charset="0"/>
              </a:rPr>
              <a:t>ГПОУ ЯО </a:t>
            </a:r>
            <a:r>
              <a:rPr lang="ru-RU" dirty="0" err="1" smtClean="0">
                <a:latin typeface="Century Gothic" pitchFamily="34" charset="0"/>
              </a:rPr>
              <a:t>Семибратовский</a:t>
            </a:r>
            <a:r>
              <a:rPr lang="ru-RU" dirty="0" smtClean="0">
                <a:latin typeface="Century Gothic" pitchFamily="34" charset="0"/>
              </a:rPr>
              <a:t> политехнический </a:t>
            </a:r>
            <a:r>
              <a:rPr lang="ru-RU" dirty="0" smtClean="0">
                <a:latin typeface="Century Gothic" pitchFamily="34" charset="0"/>
              </a:rPr>
              <a:t>техникум</a:t>
            </a:r>
            <a:r>
              <a:rPr lang="en-US" dirty="0" smtClean="0">
                <a:latin typeface="Century Gothic" pitchFamily="34" charset="0"/>
              </a:rPr>
              <a:t> (1966</a:t>
            </a:r>
            <a:r>
              <a:rPr lang="ru-RU" dirty="0" smtClean="0">
                <a:latin typeface="Century Gothic" pitchFamily="34" charset="0"/>
              </a:rPr>
              <a:t> г.)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25" name="Плюс 24"/>
          <p:cNvSpPr/>
          <p:nvPr/>
        </p:nvSpPr>
        <p:spPr>
          <a:xfrm>
            <a:off x="4143372" y="4000504"/>
            <a:ext cx="914400" cy="914400"/>
          </a:xfrm>
          <a:prstGeom prst="mathPlu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Дата создания: </a:t>
            </a:r>
            <a:r>
              <a:rPr lang="ru-RU" sz="2400" dirty="0" smtClean="0"/>
              <a:t>2016 </a:t>
            </a:r>
            <a:r>
              <a:rPr lang="ru-RU" sz="2400" dirty="0" smtClean="0"/>
              <a:t>год</a:t>
            </a:r>
          </a:p>
          <a:p>
            <a:r>
              <a:rPr lang="ru-RU" sz="2400" dirty="0" smtClean="0"/>
              <a:t>История реорганизаций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32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2824 L 0 -0.233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Организационно-функциональная структура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919510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кадрового потенциала ПОО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933553"/>
              </p:ext>
            </p:extLst>
          </p:nvPr>
        </p:nvGraphicFramePr>
        <p:xfrm>
          <a:off x="0" y="2214554"/>
          <a:ext cx="9144000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Образование: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кадрового потенциала ПОО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Стаж работы: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342826"/>
              </p:ext>
            </p:extLst>
          </p:nvPr>
        </p:nvGraphicFramePr>
        <p:xfrm>
          <a:off x="0" y="2060848"/>
          <a:ext cx="914400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кадрового потенциала ПОО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Категории:</a:t>
            </a:r>
            <a:endParaRPr lang="ru-RU" dirty="0"/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177112"/>
              </p:ext>
            </p:extLst>
          </p:nvPr>
        </p:nvGraphicFramePr>
        <p:xfrm>
          <a:off x="0" y="2071678"/>
          <a:ext cx="914400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Инфраструктура ПОО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 numCol="2">
            <a:noAutofit/>
          </a:bodyPr>
          <a:lstStyle/>
          <a:p>
            <a:r>
              <a:rPr lang="ru-RU" sz="1800" dirty="0" smtClean="0"/>
              <a:t>Спортивные залы – 4;</a:t>
            </a:r>
          </a:p>
          <a:p>
            <a:r>
              <a:rPr lang="ru-RU" sz="1800" dirty="0" smtClean="0"/>
              <a:t>Тренажерные залы – 3;</a:t>
            </a:r>
          </a:p>
          <a:p>
            <a:r>
              <a:rPr lang="ru-RU" sz="1800" dirty="0" smtClean="0"/>
              <a:t>Актовые залы – 4;</a:t>
            </a:r>
          </a:p>
          <a:p>
            <a:r>
              <a:rPr lang="ru-RU" sz="1800" dirty="0" smtClean="0"/>
              <a:t>Компьютерные классы – 8;</a:t>
            </a:r>
          </a:p>
          <a:p>
            <a:r>
              <a:rPr lang="ru-RU" sz="1800" dirty="0" smtClean="0"/>
              <a:t>Столовые – 3 (80/80/90 мест);</a:t>
            </a:r>
          </a:p>
          <a:p>
            <a:r>
              <a:rPr lang="ru-RU" sz="1800" dirty="0" smtClean="0"/>
              <a:t>Буфет – 1 (28 мест</a:t>
            </a:r>
            <a:r>
              <a:rPr lang="ru-RU" sz="1800" dirty="0" smtClean="0"/>
              <a:t>);</a:t>
            </a:r>
          </a:p>
          <a:p>
            <a:r>
              <a:rPr lang="ru-RU" sz="1800" dirty="0" smtClean="0"/>
              <a:t>Библиотеки с читальными</a:t>
            </a:r>
          </a:p>
          <a:p>
            <a:pPr marL="266700" indent="0">
              <a:buNone/>
            </a:pPr>
            <a:r>
              <a:rPr lang="ru-RU" sz="1800" dirty="0" smtClean="0"/>
              <a:t> залами – 3;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Музеи:</a:t>
            </a:r>
          </a:p>
          <a:p>
            <a:pPr marL="361950" indent="0">
              <a:buNone/>
            </a:pPr>
            <a:r>
              <a:rPr lang="ru-RU" sz="1800" dirty="0" smtClean="0"/>
              <a:t>Музей трудовой и боевой славы техникума</a:t>
            </a:r>
          </a:p>
          <a:p>
            <a:pPr marL="361950" indent="0">
              <a:buNone/>
            </a:pPr>
            <a:r>
              <a:rPr lang="ru-RU" sz="1800" dirty="0" smtClean="0"/>
              <a:t>Музей </a:t>
            </a:r>
            <a:r>
              <a:rPr lang="ru-RU" sz="1800" dirty="0"/>
              <a:t>боевой славы солдат на войне</a:t>
            </a:r>
          </a:p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endParaRPr lang="ru-RU" sz="1800" b="1" dirty="0"/>
          </a:p>
          <a:p>
            <a:r>
              <a:rPr lang="ru-RU" sz="1800" b="1" dirty="0" smtClean="0"/>
              <a:t>Техника</a:t>
            </a:r>
            <a:r>
              <a:rPr lang="ru-RU" sz="1800" b="1" dirty="0" smtClean="0"/>
              <a:t>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Автобусы – 2</a:t>
            </a:r>
          </a:p>
          <a:p>
            <a:pPr>
              <a:buNone/>
            </a:pPr>
            <a:r>
              <a:rPr lang="ru-RU" sz="1800" dirty="0" smtClean="0"/>
              <a:t>	Легковые автомобили – 7</a:t>
            </a:r>
          </a:p>
          <a:p>
            <a:pPr>
              <a:buNone/>
            </a:pPr>
            <a:r>
              <a:rPr lang="ru-RU" sz="1800" dirty="0" smtClean="0"/>
              <a:t>	Грузовые автомобили – 4</a:t>
            </a:r>
          </a:p>
          <a:p>
            <a:pPr>
              <a:buNone/>
            </a:pPr>
            <a:r>
              <a:rPr lang="ru-RU" sz="1800" dirty="0" smtClean="0"/>
              <a:t>	Тракторы – 5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Общежития</a:t>
            </a:r>
            <a:r>
              <a:rPr lang="ru-RU" sz="1800" b="1" dirty="0" smtClean="0"/>
              <a:t>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г. Ростов, ул. Октябрьская, 47 – 177 мест (возможно проживание), всего мест – 524;</a:t>
            </a:r>
          </a:p>
          <a:p>
            <a:pPr>
              <a:buNone/>
            </a:pPr>
            <a:r>
              <a:rPr lang="ru-RU" sz="1800" dirty="0" smtClean="0"/>
              <a:t>	г. Ростов, ул. Ленинская, 63 – 50 мест;</a:t>
            </a:r>
          </a:p>
          <a:p>
            <a:pPr>
              <a:buNone/>
            </a:pPr>
            <a:r>
              <a:rPr lang="ru-RU" sz="1800" dirty="0" smtClean="0"/>
              <a:t>	п. Семибратово, ул. </a:t>
            </a:r>
            <a:r>
              <a:rPr lang="ru-RU" sz="1800" dirty="0" err="1" smtClean="0"/>
              <a:t>Красноборская</a:t>
            </a:r>
            <a:r>
              <a:rPr lang="ru-RU" sz="1800" dirty="0" smtClean="0"/>
              <a:t>, 3 – 140 мест;</a:t>
            </a:r>
          </a:p>
          <a:p>
            <a:pPr>
              <a:buNone/>
            </a:pPr>
            <a:r>
              <a:rPr lang="ru-RU" sz="1800" dirty="0" smtClean="0"/>
              <a:t>	Учебные гостиницы – 2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Инфраструктура ПОО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997152"/>
          </a:xfrm>
        </p:spPr>
        <p:txBody>
          <a:bodyPr numCol="2">
            <a:noAutofit/>
          </a:bodyPr>
          <a:lstStyle/>
          <a:p>
            <a:r>
              <a:rPr lang="ru-RU" dirty="0" smtClean="0"/>
              <a:t>Досуговые центры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693207"/>
              </p:ext>
            </p:extLst>
          </p:nvPr>
        </p:nvGraphicFramePr>
        <p:xfrm>
          <a:off x="179512" y="2060848"/>
          <a:ext cx="8784977" cy="464058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888432"/>
                <a:gridCol w="2088232"/>
                <a:gridCol w="1296144"/>
                <a:gridCol w="1512169"/>
              </a:tblGrid>
              <a:tr h="291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Наименование объединения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ФИО руководителя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Количество часов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Количество обучающихся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entury Gothic" panose="020B0502020202020204" pitchFamily="34" charset="0"/>
                        </a:rPr>
                        <a:t>Октябрьская, </a:t>
                      </a:r>
                      <a:r>
                        <a:rPr lang="ru-RU" sz="1300" b="1" dirty="0" smtClean="0">
                          <a:effectLst/>
                          <a:latin typeface="Century Gothic" panose="020B0502020202020204" pitchFamily="34" charset="0"/>
                        </a:rPr>
                        <a:t>45</a:t>
                      </a:r>
                      <a:endParaRPr lang="ru-RU" sz="1300" b="1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Вокал 1 год обучения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Ткаченко О.В.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Вокал 2 год обучения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Ткаченко О.В.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Дизайн стола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Краснова И.А.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Century Gothic" panose="020B0502020202020204" pitchFamily="34" charset="0"/>
                        </a:rPr>
                        <a:t>Волейбол (спортшкола</a:t>
                      </a: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Юров </a:t>
                      </a:r>
                      <a:r>
                        <a:rPr lang="ru-RU" sz="1300" b="0" dirty="0" smtClean="0">
                          <a:effectLst/>
                          <a:latin typeface="Century Gothic" panose="020B0502020202020204" pitchFamily="34" charset="0"/>
                        </a:rPr>
                        <a:t>Ю.В.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Century Gothic" panose="020B0502020202020204" pitchFamily="34" charset="0"/>
                        </a:rPr>
                        <a:t>Туристы-проводники(</a:t>
                      </a:r>
                      <a:r>
                        <a:rPr lang="ru-RU" sz="1300" b="0" dirty="0" err="1" smtClean="0">
                          <a:effectLst/>
                          <a:latin typeface="Century Gothic" panose="020B0502020202020204" pitchFamily="34" charset="0"/>
                        </a:rPr>
                        <a:t>СЮТур</a:t>
                      </a: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Оринина О.Н.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entury Gothic" panose="020B0502020202020204" pitchFamily="34" charset="0"/>
                        </a:rPr>
                        <a:t>Фрунзе, </a:t>
                      </a:r>
                      <a:r>
                        <a:rPr lang="ru-RU" sz="1300" b="1" dirty="0" smtClean="0"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  <a:endParaRPr lang="ru-RU" sz="1300" b="1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Вокал 1 год обучения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Карпова Т.И.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Вокал 2 год обучения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Карпова Т.И.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231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Театр моды «Стиль» 1 год обучения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 err="1">
                          <a:effectLst/>
                          <a:latin typeface="Century Gothic" panose="020B0502020202020204" pitchFamily="34" charset="0"/>
                        </a:rPr>
                        <a:t>Вялова</a:t>
                      </a: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 Г.А.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4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Театр моды «Стиль» 2 год обучения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 err="1">
                          <a:effectLst/>
                          <a:latin typeface="Century Gothic" panose="020B0502020202020204" pitchFamily="34" charset="0"/>
                        </a:rPr>
                        <a:t>Вялова</a:t>
                      </a: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 Г.А.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ДПТ «Чародейка»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 err="1">
                          <a:effectLst/>
                          <a:latin typeface="Century Gothic" panose="020B0502020202020204" pitchFamily="34" charset="0"/>
                        </a:rPr>
                        <a:t>Вялова</a:t>
                      </a: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 Г.А.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Дизайн стола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Язева Т.Г.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217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Цифровая фотосъемка 2 год  обучения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Ухова С.Н.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Столярное дело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Семяшкина О.А.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Century Gothic" panose="020B0502020202020204" pitchFamily="34" charset="0"/>
                        </a:rPr>
                        <a:t>Баскетбол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Труфанова О.В.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entury Gothic" panose="020B0502020202020204" pitchFamily="34" charset="0"/>
                        </a:rPr>
                        <a:t>Семибратово</a:t>
                      </a:r>
                      <a:endParaRPr lang="ru-RU" sz="1300" b="1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Вокал 2 год обучения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 err="1">
                          <a:effectLst/>
                          <a:latin typeface="Century Gothic" panose="020B0502020202020204" pitchFamily="34" charset="0"/>
                        </a:rPr>
                        <a:t>Тарунина</a:t>
                      </a: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 Е.А.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Century Gothic" panose="020B0502020202020204" pitchFamily="34" charset="0"/>
                        </a:rPr>
                        <a:t>Розничная торговля</a:t>
                      </a:r>
                      <a:endParaRPr lang="ru-RU" sz="1300" b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 err="1">
                          <a:effectLst/>
                          <a:latin typeface="Century Gothic" panose="020B0502020202020204" pitchFamily="34" charset="0"/>
                        </a:rPr>
                        <a:t>Веренина</a:t>
                      </a: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 Т.А.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Волейбол (спортшкола</a:t>
                      </a:r>
                      <a:r>
                        <a:rPr lang="ru-RU" sz="1300" b="0" dirty="0" smtClean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 err="1">
                          <a:effectLst/>
                          <a:latin typeface="Century Gothic" panose="020B0502020202020204" pitchFamily="34" charset="0"/>
                        </a:rPr>
                        <a:t>Кожохина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145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Теннис (спортшкола</a:t>
                      </a:r>
                      <a:r>
                        <a:rPr lang="ru-RU" sz="1300" b="0" dirty="0" smtClean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Корсаков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300" b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6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электронно-информационной среды ПОО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400" b="1" dirty="0" smtClean="0"/>
              <a:t>Локальная сеть на каждой учебной площадке;</a:t>
            </a:r>
          </a:p>
          <a:p>
            <a:pPr marL="0" lvl="0" indent="0">
              <a:buNone/>
            </a:pPr>
            <a:r>
              <a:rPr lang="ru-RU" sz="1400" b="1" dirty="0" smtClean="0"/>
              <a:t>Доступ в сеть Интернет в каждом учебном кабинете;</a:t>
            </a:r>
          </a:p>
          <a:p>
            <a:pPr marL="0" lvl="0" indent="0">
              <a:buNone/>
            </a:pPr>
            <a:r>
              <a:rPr lang="ru-RU" sz="1400" b="1" dirty="0" smtClean="0"/>
              <a:t>Наличие официального сайта: </a:t>
            </a:r>
            <a:r>
              <a:rPr lang="en-US" sz="1400" dirty="0">
                <a:hlinkClick r:id="rId2"/>
              </a:rPr>
              <a:t>http://rc-it.edu.yar.ru</a:t>
            </a:r>
            <a:r>
              <a:rPr lang="en-US" sz="1400" dirty="0" smtClean="0">
                <a:hlinkClick r:id="rId2"/>
              </a:rPr>
              <a:t>/</a:t>
            </a:r>
            <a:r>
              <a:rPr lang="ru-RU" sz="1400" b="1" dirty="0" smtClean="0"/>
              <a:t>;</a:t>
            </a:r>
          </a:p>
          <a:p>
            <a:pPr marL="0" lvl="0" indent="0">
              <a:buNone/>
            </a:pPr>
            <a:r>
              <a:rPr lang="ru-RU" sz="1400" b="1" dirty="0" smtClean="0"/>
              <a:t>Наличие электронной почты: </a:t>
            </a:r>
            <a:r>
              <a:rPr lang="ru-RU" sz="1400" b="1" dirty="0"/>
              <a:t> </a:t>
            </a:r>
            <a:r>
              <a:rPr lang="en-US" sz="1400" dirty="0" smtClean="0">
                <a:hlinkClick r:id="rId3"/>
              </a:rPr>
              <a:t>rc-it@mail.ru</a:t>
            </a:r>
            <a:r>
              <a:rPr lang="ru-RU" sz="1400" dirty="0" smtClean="0"/>
              <a:t>;</a:t>
            </a:r>
            <a:endParaRPr lang="ru-RU" sz="1400" b="1" dirty="0" smtClean="0"/>
          </a:p>
          <a:p>
            <a:pPr marL="0" lvl="0" indent="0">
              <a:buNone/>
            </a:pPr>
            <a:r>
              <a:rPr lang="ru-RU" sz="1400" b="1" dirty="0" smtClean="0"/>
              <a:t>Компьютерная </a:t>
            </a:r>
            <a:r>
              <a:rPr lang="ru-RU" sz="1400" b="1" dirty="0"/>
              <a:t>техника – 334 </a:t>
            </a:r>
            <a:r>
              <a:rPr lang="ru-RU" sz="1400" b="1" dirty="0" smtClean="0"/>
              <a:t>единицы;</a:t>
            </a:r>
            <a:endParaRPr lang="ru-RU" sz="1400" b="1" dirty="0"/>
          </a:p>
          <a:p>
            <a:r>
              <a:rPr lang="ru-RU" sz="1400" dirty="0"/>
              <a:t>ноутбуки- 16 шт., </a:t>
            </a:r>
          </a:p>
          <a:p>
            <a:r>
              <a:rPr lang="ru-RU" sz="1400" dirty="0"/>
              <a:t>мультимедиа проекторы-27 шт., </a:t>
            </a:r>
          </a:p>
          <a:p>
            <a:r>
              <a:rPr lang="ru-RU" sz="1400" dirty="0"/>
              <a:t>мультимедийные доски-5 шт., </a:t>
            </a:r>
          </a:p>
          <a:p>
            <a:r>
              <a:rPr lang="ru-RU" sz="1400" dirty="0"/>
              <a:t>видеокамеры-3 шт., </a:t>
            </a:r>
          </a:p>
          <a:p>
            <a:r>
              <a:rPr lang="ru-RU" sz="1400" dirty="0"/>
              <a:t>фотокамеры 1 шт., </a:t>
            </a:r>
          </a:p>
          <a:p>
            <a:r>
              <a:rPr lang="ru-RU" sz="1400" dirty="0"/>
              <a:t>веб-камеры 2 шт., </a:t>
            </a:r>
          </a:p>
          <a:p>
            <a:r>
              <a:rPr lang="ru-RU" sz="1400" dirty="0"/>
              <a:t>принтеры - 24, </a:t>
            </a:r>
          </a:p>
          <a:p>
            <a:r>
              <a:rPr lang="ru-RU" sz="1400" dirty="0"/>
              <a:t>сканеры-2 шт., </a:t>
            </a:r>
          </a:p>
          <a:p>
            <a:r>
              <a:rPr lang="ru-RU" sz="1400" dirty="0"/>
              <a:t>ксерокс- 2 </a:t>
            </a:r>
            <a:r>
              <a:rPr lang="ru-RU" sz="1400" dirty="0" err="1"/>
              <a:t>шт</a:t>
            </a:r>
            <a:endParaRPr lang="ru-RU" sz="1400" dirty="0"/>
          </a:p>
          <a:p>
            <a:r>
              <a:rPr lang="ru-RU" sz="1400" dirty="0"/>
              <a:t>плоттер -1 шт.</a:t>
            </a:r>
          </a:p>
          <a:p>
            <a:pPr lvl="0"/>
            <a:r>
              <a:rPr lang="ru-RU" sz="1400" dirty="0"/>
              <a:t>Прикладное программное обеспечение, используемое в учебном процессе: </a:t>
            </a:r>
          </a:p>
          <a:p>
            <a:r>
              <a:rPr lang="ru-RU" sz="1400" dirty="0"/>
              <a:t>«</a:t>
            </a:r>
            <a:r>
              <a:rPr lang="en-US" sz="1400" dirty="0"/>
              <a:t>Microsoft Office</a:t>
            </a:r>
            <a:r>
              <a:rPr lang="ru-RU" sz="1400" dirty="0"/>
              <a:t>»,</a:t>
            </a:r>
          </a:p>
          <a:p>
            <a:r>
              <a:rPr lang="ru-RU" sz="1400" dirty="0"/>
              <a:t>«Конструктор учебных сайтов», </a:t>
            </a:r>
          </a:p>
          <a:p>
            <a:r>
              <a:rPr lang="ru-RU" sz="1400" dirty="0"/>
              <a:t>«1-С», </a:t>
            </a:r>
          </a:p>
          <a:p>
            <a:r>
              <a:rPr lang="ru-RU" sz="1400" dirty="0"/>
              <a:t>«Компас 3</a:t>
            </a:r>
            <a:r>
              <a:rPr lang="en-US" sz="1400" dirty="0"/>
              <a:t>D</a:t>
            </a:r>
            <a:r>
              <a:rPr lang="ru-RU" sz="1400" dirty="0" smtClean="0"/>
              <a:t>».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производственной практики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500174"/>
          <a:ext cx="8858312" cy="532793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71768"/>
                <a:gridCol w="3143272"/>
                <a:gridCol w="3143272"/>
              </a:tblGrid>
              <a:tr h="38260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Gothic" pitchFamily="34" charset="0"/>
                        </a:rPr>
                        <a:t>Наименование специальности/профессии</a:t>
                      </a:r>
                      <a:endParaRPr lang="ru-RU" sz="12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Gothic" pitchFamily="34" charset="0"/>
                        </a:rPr>
                        <a:t>Наименование предприятия-партнера</a:t>
                      </a:r>
                      <a:endParaRPr lang="ru-RU" sz="12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416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Механизация сельского хозяйства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ООО «Красный маяк»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ЗАО «</a:t>
                      </a:r>
                      <a:r>
                        <a:rPr lang="ru-RU" sz="1200" dirty="0" err="1">
                          <a:latin typeface="Century Gothic" pitchFamily="34" charset="0"/>
                        </a:rPr>
                        <a:t>Татищевское</a:t>
                      </a:r>
                      <a:r>
                        <a:rPr lang="ru-RU" sz="1200" dirty="0">
                          <a:latin typeface="Century Gothic" pitchFamily="34" charset="0"/>
                        </a:rPr>
                        <a:t>»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ЗАО «Новый путь»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ЗАО «Мичуринец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»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ООО «Нива»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ЗАО «</a:t>
                      </a:r>
                      <a:r>
                        <a:rPr lang="ru-RU" sz="1200" dirty="0" err="1" smtClean="0">
                          <a:latin typeface="Century Gothic" pitchFamily="34" charset="0"/>
                        </a:rPr>
                        <a:t>Фатьяново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»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МСП «Киргизстан»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ООО «</a:t>
                      </a:r>
                      <a:r>
                        <a:rPr lang="ru-RU" sz="1200" dirty="0" err="1" smtClean="0">
                          <a:latin typeface="Century Gothic" pitchFamily="34" charset="0"/>
                        </a:rPr>
                        <a:t>АгроНеро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»</a:t>
                      </a:r>
                    </a:p>
                  </a:txBody>
                  <a:tcPr marL="16565" marR="16565" marT="0" marB="0"/>
                </a:tc>
              </a:tr>
              <a:tr h="583657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Gothic" pitchFamily="34" charset="0"/>
                        </a:rPr>
                        <a:t>Электрификация и автоматизация сельского хозяйства</a:t>
                      </a:r>
                      <a:endParaRPr lang="ru-RU" sz="12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Городской РЭС филиала  Межрегиональная распределительная компания Центра –</a:t>
                      </a:r>
                      <a:r>
                        <a:rPr lang="ru-RU" sz="1200" dirty="0" err="1" smtClean="0">
                          <a:latin typeface="Century Gothic" pitchFamily="34" charset="0"/>
                        </a:rPr>
                        <a:t>Ярэнерго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Ростовский РЭС филиала Межрегиональная распределительная компания Центра – </a:t>
                      </a:r>
                      <a:r>
                        <a:rPr lang="ru-RU" sz="1200" dirty="0" err="1" smtClean="0">
                          <a:latin typeface="Century Gothic" pitchFamily="34" charset="0"/>
                        </a:rPr>
                        <a:t>Ярэнерго</a:t>
                      </a:r>
                      <a:endParaRPr lang="ru-RU" sz="1200" dirty="0" smtClean="0">
                        <a:latin typeface="Century Gothic" pitchFamily="34" charset="0"/>
                      </a:endParaRPr>
                    </a:p>
                  </a:txBody>
                  <a:tcPr marL="16565" marR="16565" marT="0" marB="0"/>
                </a:tc>
              </a:tr>
              <a:tr h="44997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43.02.08 Сервис домашнего и коммунального хозяйства.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АО 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ЯГК</a:t>
                      </a:r>
                      <a:endParaRPr lang="ru-RU" sz="1200" dirty="0">
                        <a:latin typeface="Century Gothic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УК ООО «Жилой дом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»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УК ООО «Тёплый дом»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ТСЖ г. Ростова</a:t>
                      </a:r>
                    </a:p>
                  </a:txBody>
                  <a:tcPr marL="16565" marR="16565" marT="0" marB="0"/>
                </a:tc>
              </a:tr>
              <a:tr h="78416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Gothic" pitchFamily="34" charset="0"/>
                        </a:rPr>
                        <a:t>08.02.11 Управление, эксплуатация и обслуживание многоквартирных домов.</a:t>
                      </a:r>
                      <a:endParaRPr lang="ru-RU" sz="12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АО Ярославская генерирующая компания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УК ООО «Жилой дом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»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УК ООО «Тёплый дом»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ТСЖ г. Ростова</a:t>
                      </a:r>
                    </a:p>
                  </a:txBody>
                  <a:tcPr marL="16565" marR="16565" marT="0" marB="0"/>
                </a:tc>
              </a:tr>
              <a:tr h="583657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Gothic" pitchFamily="34" charset="0"/>
                        </a:rPr>
                        <a:t>08.01.05 Мастер столярно-плотничных и паркетных работ.</a:t>
                      </a:r>
                      <a:endParaRPr lang="ru-RU" sz="12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ООО «Деревяшка»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ОАО «РОМЗ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»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ООО «Благоустройство»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</a:tr>
              <a:tr h="78416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19.01.17 Повар, кондитер.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Кафе-кондитерская «Сластена»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ООО «Круг» (Колобок) Тюрин РВ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Столовая «</a:t>
                      </a:r>
                      <a:r>
                        <a:rPr lang="ru-RU" sz="1200" dirty="0" err="1">
                          <a:latin typeface="Century Gothic" pitchFamily="34" charset="0"/>
                        </a:rPr>
                        <a:t>Атрус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»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Кафе «У Перрона»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Столовая ГПОАУ ЯО Ростовского колледжа отраслевых технологий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Кафе «Петровск» п. Петровск</a:t>
                      </a:r>
                    </a:p>
                  </a:txBody>
                  <a:tcPr marL="16565" marR="16565" marT="0" marB="0"/>
                </a:tc>
              </a:tr>
              <a:tr h="67172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43.01.02 Парикмахер.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Салон красоты «</a:t>
                      </a:r>
                      <a:r>
                        <a:rPr lang="ru-RU" sz="1200" dirty="0" err="1">
                          <a:latin typeface="Century Gothic" pitchFamily="34" charset="0"/>
                        </a:rPr>
                        <a:t>Bonita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»</a:t>
                      </a:r>
                      <a:endParaRPr lang="ru-RU" sz="1200" dirty="0">
                        <a:latin typeface="Century Gothic" pitchFamily="34" charset="0"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Парикмахерская «Мастерская красоты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»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565" marR="16565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красоты «</a:t>
                      </a:r>
                      <a:r>
                        <a:rPr lang="ru-RU" sz="1200" dirty="0" err="1" smtClean="0">
                          <a:latin typeface="Century Gothic" pitchFamily="34" charset="0"/>
                        </a:rPr>
                        <a:t>Лионъ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»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Салон-парикмахерская «Бигуди»</a:t>
                      </a:r>
                    </a:p>
                  </a:txBody>
                  <a:tcPr marL="16565" marR="1656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 о возможностях ПОО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531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МТБ позволяет реализовывать программы доп. образования;</a:t>
            </a:r>
          </a:p>
          <a:p>
            <a:r>
              <a:rPr lang="ru-RU" sz="2000" dirty="0" smtClean="0"/>
              <a:t>МТБ позволяет обеспечить проживание иногородних обучающихся;</a:t>
            </a:r>
          </a:p>
          <a:p>
            <a:r>
              <a:rPr lang="ru-RU" sz="2000" dirty="0" smtClean="0"/>
              <a:t>МТБ позволяет реализовывать досуговые программы для различных целевы</a:t>
            </a:r>
            <a:r>
              <a:rPr lang="ru-RU" sz="2000" dirty="0" smtClean="0"/>
              <a:t>х групп;</a:t>
            </a:r>
          </a:p>
          <a:p>
            <a:r>
              <a:rPr lang="ru-RU" sz="2000" dirty="0" smtClean="0"/>
              <a:t>Развитие электронно-информационной среды позволит реализовывать дистанционное обучение;</a:t>
            </a:r>
          </a:p>
          <a:p>
            <a:r>
              <a:rPr lang="ru-RU" sz="2000" dirty="0" smtClean="0"/>
              <a:t>Создание информационно-библиотечного центра обеспечит доступ различных целевых групп к имеющимся информационным ресурсам;</a:t>
            </a:r>
          </a:p>
          <a:p>
            <a:r>
              <a:rPr lang="ru-RU" sz="2000" dirty="0" smtClean="0"/>
              <a:t>Загрузка высококвалифицированных педагогов не позволяет реализовывать программы доп. образования;</a:t>
            </a:r>
          </a:p>
          <a:p>
            <a:r>
              <a:rPr lang="ru-RU" sz="2000" dirty="0" smtClean="0"/>
              <a:t>Моральный и физический износ отдельного оборудования не позволяет реализовывать доп. программы, соответствующие имеющимся потребностям.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размещения объектов ПОО</a:t>
            </a:r>
            <a:endParaRPr lang="ru-RU" dirty="0"/>
          </a:p>
        </p:txBody>
      </p:sp>
      <p:pic>
        <p:nvPicPr>
          <p:cNvPr id="4" name="Схема размещения объектов ПОО2 34 мб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14346" y="1500198"/>
            <a:ext cx="9525024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размещения объектов ПОО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b="1" dirty="0" smtClean="0"/>
              <a:t>Учебная площадка Фрунзе, 42</a:t>
            </a:r>
            <a:endParaRPr lang="ru-RU" b="1" dirty="0"/>
          </a:p>
        </p:txBody>
      </p:sp>
      <p:pic>
        <p:nvPicPr>
          <p:cNvPr id="1027" name="Picture 3" descr="J:\ПТ\temp\РИП 2017\Анализ внутренней среды РКОТ\Материалы\план Фрунз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204864"/>
            <a:ext cx="705876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размещения объектов ПОО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b="1" dirty="0" smtClean="0"/>
              <a:t>Учебная площадка Октябрьская, 45</a:t>
            </a:r>
            <a:endParaRPr lang="ru-RU" b="1" dirty="0"/>
          </a:p>
        </p:txBody>
      </p:sp>
      <p:pic>
        <p:nvPicPr>
          <p:cNvPr id="2050" name="Picture 2" descr="J:\ПТ\temp\РИП 2017\Анализ внутренней среды РКОТ\Материалы\план токтябрьск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43539"/>
            <a:ext cx="6408712" cy="462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размещения объектов ПОО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b="1" dirty="0" smtClean="0"/>
              <a:t>Учебная площадка Семибратово</a:t>
            </a:r>
            <a:endParaRPr lang="ru-RU" b="1" dirty="0"/>
          </a:p>
        </p:txBody>
      </p:sp>
      <p:pic>
        <p:nvPicPr>
          <p:cNvPr id="3075" name="Picture 3" descr="J:\ПТ\temp\РИП 2017\Анализ внутренней среды РКОТ\Материалы\план семибр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68407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размещения объектов ПОО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ru-RU" b="1" dirty="0" smtClean="0"/>
              <a:t>Учебное хозяйство</a:t>
            </a:r>
            <a:endParaRPr lang="ru-RU" b="1" dirty="0"/>
          </a:p>
        </p:txBody>
      </p:sp>
      <p:pic>
        <p:nvPicPr>
          <p:cNvPr id="5122" name="Picture 2" descr="J:\ПТ\temp\РИП 2017\Анализ внутренней среды РКОТ\Материалы\план учхо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3520"/>
            <a:ext cx="7488832" cy="47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размещения объектов ПОО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322369"/>
              </p:ext>
            </p:extLst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entury Gothic" pitchFamily="34" charset="0"/>
                        </a:rPr>
                        <a:t>Учебная площадка ул. Фрунзе</a:t>
                      </a:r>
                      <a:r>
                        <a:rPr lang="ru-RU" sz="2400" b="1" dirty="0" smtClean="0">
                          <a:latin typeface="Century Gothic" pitchFamily="34" charset="0"/>
                        </a:rPr>
                        <a:t>:</a:t>
                      </a:r>
                    </a:p>
                    <a:p>
                      <a:r>
                        <a:rPr lang="ru-RU" sz="2400" b="0" dirty="0" smtClean="0">
                          <a:latin typeface="Century Gothic" pitchFamily="34" charset="0"/>
                        </a:rPr>
                        <a:t>3 здания;</a:t>
                      </a:r>
                      <a:endParaRPr lang="ru-RU" sz="2400" b="0" dirty="0" smtClean="0">
                        <a:latin typeface="Century Gothic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2400" b="0" dirty="0" smtClean="0">
                          <a:latin typeface="Century Gothic" pitchFamily="34" charset="0"/>
                        </a:rPr>
                        <a:t>12 мастерских;</a:t>
                      </a:r>
                    </a:p>
                    <a:p>
                      <a:pPr>
                        <a:buNone/>
                      </a:pPr>
                      <a:r>
                        <a:rPr lang="ru-RU" sz="2400" b="0" dirty="0" smtClean="0">
                          <a:latin typeface="Century Gothic" pitchFamily="34" charset="0"/>
                        </a:rPr>
                        <a:t>6 </a:t>
                      </a:r>
                      <a:r>
                        <a:rPr lang="ru-RU" sz="2400" b="0" dirty="0" smtClean="0">
                          <a:latin typeface="Century Gothic" pitchFamily="34" charset="0"/>
                        </a:rPr>
                        <a:t>лабораторий;</a:t>
                      </a:r>
                    </a:p>
                    <a:p>
                      <a:pPr>
                        <a:buNone/>
                      </a:pPr>
                      <a:r>
                        <a:rPr lang="ru-RU" sz="2400" b="0" dirty="0" smtClean="0">
                          <a:latin typeface="Century Gothic" pitchFamily="34" charset="0"/>
                        </a:rPr>
                        <a:t>18 </a:t>
                      </a:r>
                      <a:r>
                        <a:rPr lang="ru-RU" sz="2400" b="0" dirty="0" smtClean="0">
                          <a:latin typeface="Century Gothic" pitchFamily="34" charset="0"/>
                        </a:rPr>
                        <a:t>кабинетов;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entury Gothic" pitchFamily="34" charset="0"/>
                        </a:rPr>
                        <a:t>Учебная площадка ул. Октябрьская:</a:t>
                      </a:r>
                    </a:p>
                    <a:p>
                      <a:r>
                        <a:rPr lang="ru-RU" sz="2400" b="0" dirty="0" smtClean="0">
                          <a:latin typeface="Century Gothic" pitchFamily="34" charset="0"/>
                        </a:rPr>
                        <a:t>4 здания;</a:t>
                      </a:r>
                    </a:p>
                    <a:p>
                      <a:r>
                        <a:rPr lang="ru-RU" sz="2400" b="0" dirty="0" smtClean="0">
                          <a:latin typeface="Century Gothic" pitchFamily="34" charset="0"/>
                        </a:rPr>
                        <a:t>6 мастерских и лабораторий;</a:t>
                      </a:r>
                    </a:p>
                    <a:p>
                      <a:r>
                        <a:rPr lang="ru-RU" sz="2400" b="0" dirty="0" smtClean="0">
                          <a:latin typeface="Century Gothic" pitchFamily="34" charset="0"/>
                        </a:rPr>
                        <a:t>29 кабинетов;</a:t>
                      </a:r>
                    </a:p>
                    <a:p>
                      <a:endParaRPr lang="ru-RU" sz="2400" b="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entury Gothic" pitchFamily="34" charset="0"/>
                        </a:rPr>
                        <a:t>Учебная площадка Семибратово</a:t>
                      </a:r>
                      <a:r>
                        <a:rPr lang="ru-RU" sz="2400" b="1" dirty="0" smtClean="0">
                          <a:latin typeface="Century Gothic" pitchFamily="34" charset="0"/>
                        </a:rPr>
                        <a:t>:</a:t>
                      </a:r>
                    </a:p>
                    <a:p>
                      <a:r>
                        <a:rPr lang="ru-RU" sz="2400" b="0" dirty="0" smtClean="0">
                          <a:latin typeface="Century Gothic" pitchFamily="34" charset="0"/>
                        </a:rPr>
                        <a:t>3</a:t>
                      </a:r>
                      <a:r>
                        <a:rPr lang="ru-RU" sz="2400" b="0" baseline="0" dirty="0" smtClean="0">
                          <a:latin typeface="Century Gothic" pitchFamily="34" charset="0"/>
                        </a:rPr>
                        <a:t> здания;</a:t>
                      </a:r>
                    </a:p>
                    <a:p>
                      <a:r>
                        <a:rPr lang="ru-RU" sz="2400" b="0" baseline="0" dirty="0" smtClean="0">
                          <a:latin typeface="Century Gothic" pitchFamily="34" charset="0"/>
                        </a:rPr>
                        <a:t>7 лабораторий и мастерских;</a:t>
                      </a:r>
                    </a:p>
                    <a:p>
                      <a:r>
                        <a:rPr lang="ru-RU" sz="2400" b="0" baseline="0" dirty="0" smtClean="0">
                          <a:latin typeface="Century Gothic" pitchFamily="34" charset="0"/>
                        </a:rPr>
                        <a:t>14 кабинетов;</a:t>
                      </a:r>
                      <a:endParaRPr lang="ru-RU" sz="2400" b="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entury Gothic" pitchFamily="34" charset="0"/>
                        </a:rPr>
                        <a:t>Учебное </a:t>
                      </a:r>
                      <a:r>
                        <a:rPr lang="ru-RU" sz="2400" b="1" dirty="0" smtClean="0">
                          <a:latin typeface="Century Gothic" pitchFamily="34" charset="0"/>
                        </a:rPr>
                        <a:t>хозяйство</a:t>
                      </a:r>
                    </a:p>
                    <a:p>
                      <a:r>
                        <a:rPr lang="ru-RU" sz="2400" b="0" dirty="0" smtClean="0">
                          <a:latin typeface="Century Gothic" pitchFamily="34" charset="0"/>
                        </a:rPr>
                        <a:t>9</a:t>
                      </a:r>
                      <a:r>
                        <a:rPr lang="ru-RU" sz="2400" b="0" baseline="0" dirty="0" smtClean="0">
                          <a:latin typeface="Century Gothic" pitchFamily="34" charset="0"/>
                        </a:rPr>
                        <a:t> зданий;</a:t>
                      </a:r>
                    </a:p>
                    <a:p>
                      <a:r>
                        <a:rPr lang="ru-RU" sz="2400" b="0" baseline="0" dirty="0" smtClean="0">
                          <a:latin typeface="Century Gothic" pitchFamily="34" charset="0"/>
                        </a:rPr>
                        <a:t>7 лабораторий;</a:t>
                      </a:r>
                    </a:p>
                    <a:p>
                      <a:r>
                        <a:rPr lang="ru-RU" sz="2400" b="0" baseline="0" dirty="0" smtClean="0">
                          <a:latin typeface="Century Gothic" pitchFamily="34" charset="0"/>
                        </a:rPr>
                        <a:t>1 автодром;</a:t>
                      </a:r>
                      <a:endParaRPr lang="ru-RU" sz="2400" b="0" dirty="0" smtClean="0">
                        <a:latin typeface="Century Gothic" pitchFamily="34" charset="0"/>
                      </a:endParaRPr>
                    </a:p>
                    <a:p>
                      <a:endParaRPr lang="ru-RU" sz="24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размещения объектов ПОО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Вывод: </a:t>
            </a:r>
            <a:r>
              <a:rPr lang="ru-RU" dirty="0" smtClean="0"/>
              <a:t>существующую материально-техническую базу можно успешно использовать при реализации дополнительных программ во </a:t>
            </a:r>
            <a:r>
              <a:rPr lang="ru-RU" dirty="0" smtClean="0"/>
              <a:t>время, свободное от проведения учебных занятий.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1211</Words>
  <Application>Microsoft Office PowerPoint</Application>
  <PresentationFormat>Экран (4:3)</PresentationFormat>
  <Paragraphs>409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ГПОАУ ЯО Ростовский колледж отраслевых технологий</vt:lpstr>
      <vt:lpstr>Введение</vt:lpstr>
      <vt:lpstr>Схема размещения объектов ПОО</vt:lpstr>
      <vt:lpstr>Схема размещения объектов ПОО</vt:lpstr>
      <vt:lpstr>Схема размещения объектов ПОО</vt:lpstr>
      <vt:lpstr>Схема размещения объектов ПОО</vt:lpstr>
      <vt:lpstr>Схема размещения объектов ПОО</vt:lpstr>
      <vt:lpstr>Схема размещения объектов ПОО</vt:lpstr>
      <vt:lpstr>Схема размещения объектов ПОО</vt:lpstr>
      <vt:lpstr>Характеристика современного оборудования и особо ценного имущества, имеющегося в ПОО</vt:lpstr>
      <vt:lpstr>Характеристика современного оборудования и особо ценного имущества, имеющегося в ПОО</vt:lpstr>
      <vt:lpstr>Характеристика современного оборудования и особо ценного имущества, имеющегося в ПОО</vt:lpstr>
      <vt:lpstr>Характеристика современного оборудования и особо ценного имущества, имеющегося в ПОО</vt:lpstr>
      <vt:lpstr>Характеристика современного оборудования и особо ценного имущества, имеющегося в ПОО</vt:lpstr>
      <vt:lpstr>Характеристика современного оборудования и особо ценного имущества, имеющегося в ПОО</vt:lpstr>
      <vt:lpstr>Характеристика современного оборудования и особо ценного имущества, имеющегося в ПОО</vt:lpstr>
      <vt:lpstr>Профессионально-квалификационная структура</vt:lpstr>
      <vt:lpstr>Профессионально-квалификационная структура</vt:lpstr>
      <vt:lpstr>Профессионально-квалификационная структура</vt:lpstr>
      <vt:lpstr>Организационно-функциональная структура</vt:lpstr>
      <vt:lpstr>Характеристика кадрового потенциала ПОО</vt:lpstr>
      <vt:lpstr>Характеристика кадрового потенциала ПОО</vt:lpstr>
      <vt:lpstr>Характеристика кадрового потенциала ПОО</vt:lpstr>
      <vt:lpstr>Инфраструктура ПОО</vt:lpstr>
      <vt:lpstr>Инфраструктура ПОО</vt:lpstr>
      <vt:lpstr>Характеристика электронно-информационной среды ПОО</vt:lpstr>
      <vt:lpstr>Организация производственной практики</vt:lpstr>
      <vt:lpstr>Выводы о возможностях ПОО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Кузнецов</dc:creator>
  <cp:lastModifiedBy>1</cp:lastModifiedBy>
  <cp:revision>72</cp:revision>
  <dcterms:created xsi:type="dcterms:W3CDTF">2016-03-31T15:36:38Z</dcterms:created>
  <dcterms:modified xsi:type="dcterms:W3CDTF">2017-09-11T16:19:30Z</dcterms:modified>
</cp:coreProperties>
</file>