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256" r:id="rId5"/>
    <p:sldId id="257" r:id="rId6"/>
    <p:sldId id="285" r:id="rId7"/>
    <p:sldId id="287" r:id="rId8"/>
    <p:sldId id="258" r:id="rId9"/>
    <p:sldId id="288" r:id="rId10"/>
    <p:sldId id="274" r:id="rId11"/>
    <p:sldId id="292" r:id="rId12"/>
    <p:sldId id="293" r:id="rId13"/>
    <p:sldId id="290" r:id="rId14"/>
    <p:sldId id="289" r:id="rId15"/>
    <p:sldId id="291" r:id="rId16"/>
    <p:sldId id="281" r:id="rId17"/>
    <p:sldId id="280" r:id="rId18"/>
    <p:sldId id="294" r:id="rId19"/>
    <p:sldId id="297" r:id="rId20"/>
    <p:sldId id="295" r:id="rId21"/>
    <p:sldId id="298" r:id="rId22"/>
    <p:sldId id="275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678" autoAdjust="0"/>
  </p:normalViewPr>
  <p:slideViewPr>
    <p:cSldViewPr>
      <p:cViewPr varScale="1">
        <p:scale>
          <a:sx n="105" d="100"/>
          <a:sy n="105" d="100"/>
        </p:scale>
        <p:origin x="-112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E83B2-9D6C-4DED-B526-812C2544454F}" type="datetimeFigureOut">
              <a:rPr lang="ru-RU" smtClean="0"/>
              <a:pPr/>
              <a:t>11.09.2017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1609C-8C42-4325-B190-D7BDD6924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0100" y="4245434"/>
            <a:ext cx="65151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0100" y="5731796"/>
            <a:ext cx="65151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242816"/>
            <a:ext cx="65151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00099" y="5733288"/>
            <a:ext cx="65151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0100" y="1905000"/>
            <a:ext cx="360045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43450" y="1905000"/>
            <a:ext cx="360045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0100" y="1772816"/>
            <a:ext cx="360045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0100" y="2509938"/>
            <a:ext cx="360045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43450" y="1772816"/>
            <a:ext cx="360045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43450" y="2509938"/>
            <a:ext cx="360045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0672"/>
            <a:ext cx="349758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457200"/>
            <a:ext cx="405765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2070" y="3093099"/>
            <a:ext cx="349758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32070" y="4983480"/>
            <a:ext cx="349758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72300" y="457200"/>
            <a:ext cx="13716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00100" y="457200"/>
            <a:ext cx="5966460" cy="5719762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800100" y="457518"/>
            <a:ext cx="75438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800100" y="1905001"/>
            <a:ext cx="7543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010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17137" y="6400800"/>
            <a:ext cx="5486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0940" y="6400800"/>
            <a:ext cx="8229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9/11/2017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5;&#1051;&#1045;&#1053;&#1040;_&#1052;&#1048;&#1061;&#1040;&#1049;&#1051;&#1054;&#1042;&#1053;&#1040;\Documents\&#1082;&#1086;&#1083;&#1083;&#1077;&#1076;&#1078;.wma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roiresurs-33.ru/pic/large-1453.jpg"/>
          <p:cNvPicPr>
            <a:picLocks noChangeAspect="1" noChangeArrowheads="1"/>
          </p:cNvPicPr>
          <p:nvPr/>
        </p:nvPicPr>
        <p:blipFill>
          <a:blip r:embed="rId3" cstate="print"/>
          <a:srcRect b="666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30" name="Picture 6" descr="http://oboi-dlja-stola.ru/file/9728/760x0/16:9/%D0%9E%D1%80%D0%B0%D0%BD%D0%B6%D0%B5%D0%B2%D1%8B%D0%B9-%D1%84%D0%BE%D0%B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ЕЛЕНА_МИХАЙЛОВНА\Desktop\фото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048000"/>
            <a:ext cx="6205103" cy="289560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7010400" y="685800"/>
            <a:ext cx="1295400" cy="1219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логотип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8392" y="76200"/>
            <a:ext cx="3005608" cy="26073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000" y="533400"/>
            <a:ext cx="6477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Государственное профессиональное</a:t>
            </a:r>
          </a:p>
          <a:p>
            <a:pPr algn="ctr"/>
            <a:r>
              <a:rPr lang="ru-RU" sz="2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образовательное учреждение </a:t>
            </a:r>
          </a:p>
          <a:p>
            <a:pPr algn="ctr"/>
            <a:r>
              <a:rPr lang="ru-RU" sz="2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Ярославской области</a:t>
            </a:r>
          </a:p>
          <a:p>
            <a:pPr algn="ctr"/>
            <a:endParaRPr lang="ru-RU" sz="24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" y="2362200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n w="317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Мышкинский</a:t>
            </a:r>
            <a:r>
              <a:rPr lang="ru-RU" sz="2800" b="1" dirty="0" smtClean="0">
                <a:ln w="317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политехнический колледж</a:t>
            </a:r>
            <a:endParaRPr lang="ru-RU" sz="2800" b="1" dirty="0">
              <a:ln w="3175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0" name="колледж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7696200" y="1600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audio>
              <p:cMediaNode numSld="999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reeyaho.ru/uploads/posts/2011-07/ex74iyhejv.jpeg"/>
          <p:cNvPicPr>
            <a:picLocks noChangeAspect="1" noChangeArrowheads="1"/>
          </p:cNvPicPr>
          <p:nvPr/>
        </p:nvPicPr>
        <p:blipFill>
          <a:blip r:embed="rId2" cstate="print"/>
          <a:srcRect l="5347" r="5758" b="9677"/>
          <a:stretch>
            <a:fillRect/>
          </a:stretch>
        </p:blipFill>
        <p:spPr bwMode="auto">
          <a:xfrm>
            <a:off x="-202354" y="0"/>
            <a:ext cx="93463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152400"/>
            <a:ext cx="8077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Материально-техническая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база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000" y="609600"/>
            <a:ext cx="85344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itchFamily="2" charset="2"/>
              <a:buChar char="§"/>
            </a:pPr>
            <a:r>
              <a:rPr lang="ru-RU" sz="20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Учебная мастерская «Пункт технического обслуживания»</a:t>
            </a: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cap="none" spc="0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90600" y="3581400"/>
            <a:ext cx="3886200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4800" y="1143000"/>
            <a:ext cx="3886200" cy="28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648200" y="1219200"/>
            <a:ext cx="3962400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05400" y="3733800"/>
            <a:ext cx="3810000" cy="2971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reeyaho.ru/uploads/posts/2011-07/ex74iyhejv.jpeg"/>
          <p:cNvPicPr>
            <a:picLocks noChangeAspect="1" noChangeArrowheads="1"/>
          </p:cNvPicPr>
          <p:nvPr/>
        </p:nvPicPr>
        <p:blipFill>
          <a:blip r:embed="rId2" cstate="print"/>
          <a:srcRect l="5347" r="25619" b="9677"/>
          <a:stretch>
            <a:fillRect/>
          </a:stretch>
        </p:blipFill>
        <p:spPr bwMode="auto">
          <a:xfrm>
            <a:off x="-202354" y="0"/>
            <a:ext cx="92701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152400"/>
            <a:ext cx="8077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Материально-техническая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база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000" y="609600"/>
            <a:ext cx="85344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itchFamily="2" charset="2"/>
              <a:buChar char="§"/>
            </a:pPr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Лаборатория  «Обслуживание легковых автомобилей»</a:t>
            </a: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 rot="20511473">
            <a:off x="95204" y="1348264"/>
            <a:ext cx="3200400" cy="259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:\фото-ПУ\кабинеты\IMG_20170911_115758.jpg"/>
          <p:cNvPicPr>
            <a:picLocks noChangeAspect="1" noChangeArrowheads="1"/>
          </p:cNvPicPr>
          <p:nvPr/>
        </p:nvPicPr>
        <p:blipFill>
          <a:blip r:embed="rId4" cstate="print"/>
          <a:srcRect t="6154" r="11795"/>
          <a:stretch>
            <a:fillRect/>
          </a:stretch>
        </p:blipFill>
        <p:spPr bwMode="auto">
          <a:xfrm>
            <a:off x="1057207" y="4307478"/>
            <a:ext cx="1667656" cy="2365744"/>
          </a:xfrm>
          <a:prstGeom prst="rect">
            <a:avLst/>
          </a:prstGeom>
          <a:noFill/>
        </p:spPr>
      </p:pic>
      <p:pic>
        <p:nvPicPr>
          <p:cNvPr id="12" name="Рисунок 11" descr="DSC024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38851">
            <a:off x="5256263" y="1276150"/>
            <a:ext cx="3454400" cy="2590800"/>
          </a:xfrm>
          <a:prstGeom prst="rect">
            <a:avLst/>
          </a:prstGeom>
        </p:spPr>
      </p:pic>
      <p:pic>
        <p:nvPicPr>
          <p:cNvPr id="10" name="Рисунок 9" descr="DSC026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403975" y="4492625"/>
            <a:ext cx="2413000" cy="1809750"/>
          </a:xfrm>
          <a:prstGeom prst="rect">
            <a:avLst/>
          </a:prstGeom>
        </p:spPr>
      </p:pic>
      <p:pic>
        <p:nvPicPr>
          <p:cNvPr id="19" name="Рисунок 18" descr="DSC037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0400" y="2286000"/>
            <a:ext cx="3251200" cy="2438400"/>
          </a:xfrm>
          <a:prstGeom prst="rect">
            <a:avLst/>
          </a:prstGeom>
        </p:spPr>
      </p:pic>
      <p:pic>
        <p:nvPicPr>
          <p:cNvPr id="20" name="Рисунок 19" descr="DSC0378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81400" y="4953000"/>
            <a:ext cx="22352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reeyaho.ru/uploads/posts/2011-07/ex74iyhejv.jpeg"/>
          <p:cNvPicPr>
            <a:picLocks noChangeAspect="1" noChangeArrowheads="1"/>
          </p:cNvPicPr>
          <p:nvPr/>
        </p:nvPicPr>
        <p:blipFill>
          <a:blip r:embed="rId2" cstate="print"/>
          <a:srcRect l="5347" r="25052" b="9677"/>
          <a:stretch>
            <a:fillRect/>
          </a:stretch>
        </p:blipFill>
        <p:spPr bwMode="auto">
          <a:xfrm>
            <a:off x="-202354" y="0"/>
            <a:ext cx="93463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152400"/>
            <a:ext cx="8077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Материально-техническая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база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000" y="609600"/>
            <a:ext cx="85344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itchFamily="2" charset="2"/>
              <a:buChar char="§"/>
            </a:pPr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2 компьютерных класса с мультимедиа оборудованием и выходом в интернет</a:t>
            </a:r>
          </a:p>
          <a:p>
            <a:pPr marL="457200" indent="-457200" algn="ctr">
              <a:buFont typeface="Wingdings" pitchFamily="2" charset="2"/>
              <a:buChar char="§"/>
            </a:pPr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32 персональных компьютера</a:t>
            </a:r>
          </a:p>
          <a:p>
            <a:pPr marL="457200" indent="-457200" algn="ctr">
              <a:buFont typeface="Wingdings" pitchFamily="2" charset="2"/>
              <a:buChar char="§"/>
            </a:pPr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50 учебных ноутбуков</a:t>
            </a:r>
          </a:p>
          <a:p>
            <a:pPr marL="457200" indent="-457200" algn="ctr">
              <a:buFont typeface="Wingdings" pitchFamily="2" charset="2"/>
              <a:buChar char="§"/>
            </a:pPr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" name="Рисунок 8" descr="DSC026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905000"/>
            <a:ext cx="3759200" cy="2819400"/>
          </a:xfrm>
          <a:prstGeom prst="rect">
            <a:avLst/>
          </a:prstGeom>
        </p:spPr>
      </p:pic>
      <p:pic>
        <p:nvPicPr>
          <p:cNvPr id="15" name="Рисунок 14" descr="Мышкин 1 сентября 2013г 1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038600"/>
            <a:ext cx="3998360" cy="2655627"/>
          </a:xfrm>
          <a:prstGeom prst="rect">
            <a:avLst/>
          </a:prstGeom>
        </p:spPr>
      </p:pic>
      <p:pic>
        <p:nvPicPr>
          <p:cNvPr id="16" name="Рисунок 15" descr="IMG_20170911_1235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1905000"/>
            <a:ext cx="36576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oolwebmasters.com/uploads/posts/2013-09/1378894336_background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3400" y="228600"/>
            <a:ext cx="81534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Инфраструктура ОО</a:t>
            </a:r>
            <a:endParaRPr lang="ru-RU" sz="2000" b="1" u="sng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sz="2000" b="1" u="sng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Наличие 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собственной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столовой </a:t>
            </a:r>
          </a:p>
          <a:p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6" algn="r">
              <a:buFont typeface="Wingdings" pitchFamily="2" charset="2"/>
              <a:buChar char="Ø"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6" algn="r">
              <a:buFont typeface="Wingdings" pitchFamily="2" charset="2"/>
              <a:buChar char="Ø"/>
            </a:pP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Библиотека</a:t>
            </a:r>
          </a:p>
          <a:p>
            <a:pPr lvl="4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(с читальным залом)</a:t>
            </a: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DSC03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3733800"/>
            <a:ext cx="26416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03043.JPG"/>
          <p:cNvPicPr>
            <a:picLocks noChangeAspect="1"/>
          </p:cNvPicPr>
          <p:nvPr/>
        </p:nvPicPr>
        <p:blipFill>
          <a:blip r:embed="rId4" cstate="print">
            <a:lum bright="40000" contrast="40000"/>
          </a:blip>
          <a:stretch>
            <a:fillRect/>
          </a:stretch>
        </p:blipFill>
        <p:spPr>
          <a:xfrm>
            <a:off x="3886200" y="4572000"/>
            <a:ext cx="27432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030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14800" y="762000"/>
            <a:ext cx="2641600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DSC0свс30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2133600"/>
            <a:ext cx="2057400" cy="154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oolwebmasters.com/uploads/posts/2013-09/1378894336_background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76200"/>
            <a:ext cx="9143997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3400" y="228600"/>
            <a:ext cx="396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2000" b="1" u="sng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общежитие на 120 человек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 descr="DSC03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3581400"/>
            <a:ext cx="39624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DSC03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371600"/>
            <a:ext cx="40386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24400" y="228600"/>
            <a:ext cx="396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endParaRPr lang="ru-RU" sz="2000" b="1" u="sng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Спортивный зал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DSC032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1295400"/>
            <a:ext cx="31496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143000"/>
          </a:xfrm>
        </p:spPr>
        <p:txBody>
          <a:bodyPr/>
          <a:lstStyle/>
          <a:p>
            <a:pPr algn="ctr"/>
            <a:r>
              <a:rPr lang="ru-RU" sz="2800" b="1" dirty="0" smtClean="0"/>
              <a:t>ГПОУ ЯО Мышкинский политехнический колледж</a:t>
            </a:r>
            <a:br>
              <a:rPr lang="ru-RU" sz="2800" b="1" dirty="0" smtClean="0"/>
            </a:br>
            <a:r>
              <a:rPr lang="ru-RU" sz="2000" i="1" dirty="0" smtClean="0"/>
              <a:t>осуществляет образовательную деятельность</a:t>
            </a:r>
            <a:endParaRPr lang="ru-RU" sz="2800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3" y="1196756"/>
          <a:ext cx="8424938" cy="5201798"/>
        </p:xfrm>
        <a:graphic>
          <a:graphicData uri="http://schemas.openxmlformats.org/drawingml/2006/table">
            <a:tbl>
              <a:tblPr/>
              <a:tblGrid>
                <a:gridCol w="3634086"/>
                <a:gridCol w="3634086"/>
                <a:gridCol w="1156766"/>
              </a:tblGrid>
              <a:tr h="36700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6661150" algn="l"/>
                        </a:tabLs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Monotype Corsiva"/>
                          <a:ea typeface="Calibri"/>
                          <a:cs typeface="Arial"/>
                        </a:rPr>
                        <a:t>По программам подготовки квалифицированных рабочих и служащих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00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Автомеханик</a:t>
                      </a:r>
                    </a:p>
                  </a:txBody>
                  <a:tcPr marL="67497" marR="674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На базе основного общего образования (9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кл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.)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75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На базе среднего полного образования (11кл.)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20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Мастер по обработке цифровой информации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На базе основного общего образования (9кл.)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74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Портной 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На базе среднего полного образования (11кл.)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15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Мастер строительных отделочных работ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На базе среднего полного образования (11кл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.)</a:t>
                      </a: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7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Тракторист-машинист </a:t>
                      </a:r>
                      <a:r>
                        <a:rPr lang="ru-RU" sz="12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с\х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 производства 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На базе основного общего образования (9кл.)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24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0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Monotype Corsiva"/>
                          <a:ea typeface="Calibri"/>
                          <a:cs typeface="Arial"/>
                        </a:rPr>
                        <a:t>Профессиональная подготовка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337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Тракторист-машинист </a:t>
                      </a:r>
                      <a:r>
                        <a:rPr lang="ru-RU" sz="1200" b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с\х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 производства </a:t>
                      </a:r>
                    </a:p>
                  </a:txBody>
                  <a:tcPr marL="67497" marR="6749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На базе 8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классов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13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Выпускники коррекционных школ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10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Портной 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Выпускники коррекционных школ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10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Штукатур, маляр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На базе 8 классов</a:t>
                      </a:r>
                      <a:endParaRPr lang="ru-RU" sz="12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24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0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Monotype Corsiva"/>
                          <a:ea typeface="Calibri"/>
                          <a:cs typeface="Arial"/>
                        </a:rPr>
                        <a:t>По программам подготовки специалистов среднего звена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0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Информационные системы (по отраслям)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Очное отделение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35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00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Механизация сельского хозяйства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Очное отделение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50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876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Заочное отделение</a:t>
                      </a: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ourier New"/>
                        </a:rPr>
                        <a:t>20</a:t>
                      </a:r>
                      <a:endParaRPr lang="ru-RU" sz="1200" b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Courier New"/>
                      </a:endParaRPr>
                    </a:p>
                  </a:txBody>
                  <a:tcPr marL="67497" marR="674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39752" y="6309320"/>
            <a:ext cx="653081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/>
              <a:t>Общий контингент : 377 человек</a:t>
            </a:r>
            <a:endParaRPr lang="ru-RU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Структурная схема ГПОУ ЯО Мышкинского политехнического колледжа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00400" y="1905000"/>
            <a:ext cx="26327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Директор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2438400"/>
            <a:ext cx="2227469" cy="83099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Зам.директор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 УПР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24600" y="3124200"/>
            <a:ext cx="2227469" cy="83099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Зам.директор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 ТО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33600" y="3581400"/>
            <a:ext cx="2227469" cy="83099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Зам.директор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 УВР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82259" y="2438400"/>
            <a:ext cx="2074158" cy="461665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Бухгалтерия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8200" y="4191000"/>
            <a:ext cx="2429905" cy="83099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Зам.директора по АХЧ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743200" y="23622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657600" y="2514600"/>
            <a:ext cx="304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876800" y="2514600"/>
            <a:ext cx="6858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410200" y="2514600"/>
            <a:ext cx="762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562600" y="2286000"/>
            <a:ext cx="1143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9600" y="3429000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2400" y="4495800"/>
            <a:ext cx="19812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cap="none" spc="0" dirty="0" err="1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Учебно</a:t>
            </a:r>
            <a:r>
              <a:rPr lang="ru-RU" sz="1400" b="1" cap="none" spc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- производственные мастерские</a:t>
            </a:r>
          </a:p>
          <a:p>
            <a:pPr>
              <a:buFont typeface="Arial" pitchFamily="34" charset="0"/>
              <a:buChar char="•"/>
            </a:pPr>
            <a:r>
              <a:rPr lang="ru-RU" sz="1400" b="1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Учебное хозяйство</a:t>
            </a:r>
          </a:p>
          <a:p>
            <a:pPr>
              <a:buFont typeface="Arial" pitchFamily="34" charset="0"/>
              <a:buChar char="•"/>
            </a:pPr>
            <a:r>
              <a:rPr lang="ru-RU" sz="1400" b="1" cap="none" spc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Учебно-торговый павильон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362200" y="4800600"/>
            <a:ext cx="19812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400" b="1" cap="none" spc="0" dirty="0" smtClean="0">
                <a:ln w="10541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Социальная служба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Инженерно- педагогические кадры</a:t>
            </a:r>
            <a:r>
              <a:rPr lang="ru-RU" sz="3600" dirty="0" smtClean="0"/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ГПОУ ЯО Мышкинского политехнического колледжа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3356992"/>
            <a:ext cx="768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Квалификация инженерно- педагогических работников</a:t>
            </a:r>
            <a:endParaRPr lang="ru-RU" sz="2400" b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7020272" y="3861048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1691680" y="3861048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4293096"/>
            <a:ext cx="194421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высшим образованием</a:t>
            </a:r>
          </a:p>
          <a:p>
            <a:pPr algn="ctr"/>
            <a:r>
              <a:rPr lang="ru-RU" sz="3600" dirty="0" smtClean="0"/>
              <a:t>25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88224" y="4293096"/>
            <a:ext cx="1944216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Среднее профессиональное</a:t>
            </a:r>
          </a:p>
          <a:p>
            <a:pPr algn="ctr"/>
            <a:r>
              <a:rPr lang="ru-RU" sz="1600" dirty="0"/>
              <a:t> </a:t>
            </a:r>
            <a:r>
              <a:rPr lang="ru-RU" sz="3200" dirty="0" smtClean="0"/>
              <a:t>28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555776" y="4293097"/>
            <a:ext cx="3697359" cy="13681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Из них:</a:t>
            </a:r>
          </a:p>
          <a:p>
            <a:r>
              <a:rPr lang="ru-RU" sz="1600" b="1" i="1" dirty="0" smtClean="0"/>
              <a:t> 3 человека </a:t>
            </a:r>
            <a:r>
              <a:rPr lang="ru-RU" sz="1600" i="1" dirty="0" smtClean="0"/>
              <a:t>имеют высшею категорию</a:t>
            </a:r>
          </a:p>
          <a:p>
            <a:r>
              <a:rPr lang="ru-RU" sz="1600" b="1" i="1" dirty="0" smtClean="0"/>
              <a:t>11 человек </a:t>
            </a:r>
            <a:r>
              <a:rPr lang="ru-RU" sz="1600" i="1" dirty="0" smtClean="0"/>
              <a:t>имеют 1 категорией</a:t>
            </a:r>
          </a:p>
          <a:p>
            <a:r>
              <a:rPr lang="ru-RU" sz="1600" b="1" i="1" dirty="0" smtClean="0"/>
              <a:t>1 человек </a:t>
            </a:r>
            <a:r>
              <a:rPr lang="ru-RU" sz="1600" i="1" dirty="0" smtClean="0"/>
              <a:t>имеет ученую степень</a:t>
            </a:r>
          </a:p>
          <a:p>
            <a:endParaRPr lang="ru-RU" sz="1600" i="1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143000" y="1676400"/>
            <a:ext cx="68579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02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Количественный и качественный анализ кадрового обеспечения учреждения показывает, что происходит увеличение количества педагогов, имеющих педагогический стаж более 10 лет, одновременно происходит повышение квалификации персонала.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oolwebmasters.com/uploads/posts/2013-09/1378894336_background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7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8600" y="0"/>
            <a:ext cx="609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endParaRPr lang="ru-RU" sz="3600" u="sng" dirty="0" smtClean="0">
              <a:ln w="3175" cmpd="sng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3200" dirty="0" err="1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Электронно</a:t>
            </a:r>
            <a:r>
              <a:rPr lang="ru-RU" sz="3200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информационная </a:t>
            </a:r>
            <a:r>
              <a:rPr lang="ru-RU" sz="3200" dirty="0" smtClean="0">
                <a:ln w="317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среда ПОО</a:t>
            </a:r>
            <a:endParaRPr lang="ru-RU" sz="3200" dirty="0">
              <a:ln w="3175" cmpd="sng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295400" y="3200400"/>
            <a:ext cx="1981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Зона изучения информатики и ИКТ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705600" y="228600"/>
            <a:ext cx="1981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Информационно- коммуникативная зона</a:t>
            </a:r>
            <a:endParaRPr lang="ru-RU" sz="1100" dirty="0"/>
          </a:p>
        </p:txBody>
      </p:sp>
      <p:sp>
        <p:nvSpPr>
          <p:cNvPr id="15" name="Овал 14"/>
          <p:cNvSpPr/>
          <p:nvPr/>
        </p:nvSpPr>
        <p:spPr>
          <a:xfrm>
            <a:off x="4648200" y="3200400"/>
            <a:ext cx="1981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Зона обучения с использованием ИКТ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>
          <a:xfrm>
            <a:off x="2819400" y="1752600"/>
            <a:ext cx="19812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Административная зона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914400" y="4876800"/>
            <a:ext cx="3461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3 </a:t>
            </a:r>
            <a:r>
              <a:rPr lang="ru-RU" dirty="0" err="1" smtClean="0"/>
              <a:t>мультимедийных</a:t>
            </a:r>
            <a:r>
              <a:rPr lang="ru-RU" dirty="0" smtClean="0"/>
              <a:t> аудитории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3816" y="4724400"/>
            <a:ext cx="47303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Кабинеты преподавателей с ПК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Технологические и программные средства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Internet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3 локальных сети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477000" y="1524000"/>
            <a:ext cx="266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err="1" smtClean="0"/>
              <a:t>Медиатека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Сайт ОО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АИС «АСИОУ»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Группы в соц.сетях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Информационная система«</a:t>
            </a:r>
            <a:r>
              <a:rPr lang="ru-RU" dirty="0" err="1" smtClean="0"/>
              <a:t>ПрофиДжамп</a:t>
            </a:r>
            <a:r>
              <a:rPr lang="ru-RU" dirty="0" smtClean="0"/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РИД</a:t>
            </a:r>
            <a:endParaRPr lang="ru-RU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2133600" y="1371600"/>
            <a:ext cx="5334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733800" y="1371600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029200" y="1371600"/>
            <a:ext cx="6096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324600" y="9144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hristian-backgrounds-for-powerpo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57200" y="457200"/>
            <a:ext cx="8153400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/>
              <a:t>ГПОУ ЯО  МЫШКИНСКИЙ ПОЛИТЕХНИЧЕСКИЙ КОЛЛЕДЖ</a:t>
            </a:r>
          </a:p>
          <a:p>
            <a:pPr>
              <a:spcBef>
                <a:spcPct val="50000"/>
              </a:spcBef>
            </a:pPr>
            <a:r>
              <a:rPr lang="ru-RU" sz="2400" b="1" dirty="0" smtClean="0"/>
              <a:t> </a:t>
            </a:r>
            <a:r>
              <a:rPr lang="ru-RU" sz="1600" b="1" i="1" dirty="0" smtClean="0"/>
              <a:t>поддерживает </a:t>
            </a:r>
            <a:r>
              <a:rPr lang="ru-RU" sz="1600" b="1" i="1" dirty="0"/>
              <a:t>партнерские отношения с ведущими организациями и предприятиями города и района, на базе которых учащиеся проходят производственную </a:t>
            </a:r>
            <a:r>
              <a:rPr lang="ru-RU" sz="1600" b="1" i="1" dirty="0" smtClean="0"/>
              <a:t>практику.</a:t>
            </a:r>
          </a:p>
          <a:p>
            <a:pPr>
              <a:spcBef>
                <a:spcPct val="50000"/>
              </a:spcBef>
            </a:pPr>
            <a:r>
              <a:rPr lang="ru-RU" sz="1600" dirty="0" smtClean="0"/>
              <a:t>Система взаимодействия с </a:t>
            </a:r>
            <a:r>
              <a:rPr lang="ru-RU" sz="1600" b="1" dirty="0" smtClean="0"/>
              <a:t>социальными партнерами</a:t>
            </a:r>
            <a:r>
              <a:rPr lang="ru-RU" sz="1600" dirty="0" smtClean="0"/>
              <a:t> строится на основании договоров о творческом сотрудничестве, ориентированных на углубление и расширение структурной интеграции сторон для решения перспективных вопросов в области подготовки высококвалифицированных специалистов (колледж имеет около 60 партнеров).</a:t>
            </a:r>
            <a:endParaRPr lang="ru-RU" sz="1600" b="1" i="1" dirty="0" smtClean="0"/>
          </a:p>
          <a:p>
            <a:pPr>
              <a:spcBef>
                <a:spcPct val="50000"/>
              </a:spcBef>
            </a:pPr>
            <a:endParaRPr lang="ru-RU" sz="2000" b="1" i="1" dirty="0" smtClean="0"/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 b="1" i="1" dirty="0" smtClean="0"/>
              <a:t>ООО </a:t>
            </a:r>
            <a:r>
              <a:rPr lang="ru-RU" sz="2000" b="1" i="1" dirty="0" err="1" smtClean="0"/>
              <a:t>Мышкинское</a:t>
            </a:r>
            <a:r>
              <a:rPr lang="ru-RU" sz="2000" b="1" i="1" dirty="0" smtClean="0"/>
              <a:t> строительное управление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 b="1" i="1" dirty="0" smtClean="0"/>
              <a:t>ООО Ремонтник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 b="1" i="1" dirty="0" smtClean="0"/>
              <a:t>ГУЗ ЦЗН г.Мышкин и с.Новый Некоуз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 b="1" i="1" dirty="0" smtClean="0"/>
              <a:t>Швейная фабрика</a:t>
            </a:r>
            <a:r>
              <a:rPr lang="ru-RU" sz="2400" b="1" i="1" dirty="0"/>
              <a:t> </a:t>
            </a:r>
            <a:r>
              <a:rPr lang="ru-RU" sz="2400" b="1" i="1" dirty="0" smtClean="0"/>
              <a:t> г.Углич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400" b="1" i="1" dirty="0" smtClean="0"/>
              <a:t>СПК «</a:t>
            </a:r>
            <a:r>
              <a:rPr lang="ru-RU" sz="2400" b="1" i="1" dirty="0" err="1" smtClean="0"/>
              <a:t>Некоузкий</a:t>
            </a:r>
            <a:r>
              <a:rPr lang="ru-RU" sz="2400" b="1" i="1" dirty="0" smtClean="0"/>
              <a:t>», СПК «Колхоз Заря», СПК «Луч»</a:t>
            </a:r>
            <a:endParaRPr lang="ru-RU" sz="2000" b="1" i="1" dirty="0" smtClean="0"/>
          </a:p>
        </p:txBody>
      </p:sp>
    </p:spTree>
  </p:cSld>
  <p:clrMapOvr>
    <a:masterClrMapping/>
  </p:clrMapOvr>
  <p:transition advTm="6724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2" name="Picture 6" descr="http://pptforschool.ru/fony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674066">
            <a:off x="1899185" y="2585728"/>
            <a:ext cx="3330578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ГПОУ ЯО </a:t>
            </a:r>
            <a:r>
              <a:rPr lang="ru-RU" sz="1400" b="1" dirty="0" err="1" smtClean="0"/>
              <a:t>Мышкинский</a:t>
            </a:r>
            <a:r>
              <a:rPr lang="ru-RU" sz="1400" b="1" dirty="0" smtClean="0"/>
              <a:t> политехнический колледж </a:t>
            </a:r>
          </a:p>
          <a:p>
            <a:pPr algn="just"/>
            <a:r>
              <a:rPr lang="ru-RU" sz="1100" i="1" dirty="0" smtClean="0">
                <a:latin typeface="Arial" pitchFamily="34" charset="0"/>
                <a:cs typeface="Aparajita" pitchFamily="34" charset="0"/>
              </a:rPr>
              <a:t>.</a:t>
            </a:r>
            <a:endParaRPr lang="ru-RU" sz="1100" i="1" dirty="0" smtClean="0">
              <a:latin typeface="Arial" pitchFamily="34" charset="0"/>
              <a:cs typeface="Aparajita" pitchFamily="34" charset="0"/>
            </a:endParaRPr>
          </a:p>
          <a:p>
            <a:pPr algn="just"/>
            <a:r>
              <a:rPr lang="ru-RU" sz="1100" i="1" dirty="0" smtClean="0">
                <a:latin typeface="Arial" pitchFamily="34" charset="0"/>
                <a:cs typeface="Aparajita" pitchFamily="34" charset="0"/>
              </a:rPr>
              <a:t>       В 1974 году приказом № 277 Ярославским областным управлением профессионально- технического образования помещения Мышкинского сельскохозяйственного техникума переданы для размещения в них городского профессионально- технического училища №34.  </a:t>
            </a:r>
            <a:r>
              <a:rPr lang="ru-RU" sz="1100" i="1" dirty="0" smtClean="0">
                <a:latin typeface="Arial Unicode MS" pitchFamily="34" charset="-128"/>
                <a:cs typeface="Aparajita" pitchFamily="34" charset="0"/>
              </a:rPr>
              <a:t>  В то время в городе и районе велось активное строительство. В первую очередь на стройки требовались маляры, штукатуры, каменщики, экскаваторщики, крановщики, водители. Именно эти профессии получили первые выпускники </a:t>
            </a:r>
            <a:r>
              <a:rPr lang="ru-RU" sz="1100" dirty="0" smtClean="0"/>
              <a:t>городского профессионально-технического </a:t>
            </a:r>
            <a:r>
              <a:rPr lang="ru-RU" sz="1050" dirty="0" smtClean="0"/>
              <a:t>училища</a:t>
            </a:r>
            <a:r>
              <a:rPr lang="ru-RU" sz="1100" dirty="0" smtClean="0"/>
              <a:t> № 34 .</a:t>
            </a:r>
          </a:p>
          <a:p>
            <a:r>
              <a:rPr lang="ru-RU" sz="1100" i="1" dirty="0" smtClean="0">
                <a:cs typeface="Aparajita" pitchFamily="34" charset="0"/>
              </a:rPr>
              <a:t>     </a:t>
            </a:r>
            <a:endParaRPr lang="ru-RU" sz="1100" dirty="0" smtClean="0"/>
          </a:p>
          <a:p>
            <a:endParaRPr lang="ru-RU" sz="1100" i="1" dirty="0" smtClean="0">
              <a:cs typeface="Aparajita" pitchFamily="34" charset="0"/>
            </a:endParaRPr>
          </a:p>
          <a:p>
            <a:endParaRPr lang="ru-RU" sz="1100" i="1" dirty="0">
              <a:cs typeface="Aparajita" pitchFamily="34" charset="0"/>
            </a:endParaRPr>
          </a:p>
        </p:txBody>
      </p:sp>
      <p:pic>
        <p:nvPicPr>
          <p:cNvPr id="29704" name="Picture 8" descr="http://globusrossii.ru/wp-content/uploads/2014/04/usadba-chistovi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32334">
            <a:off x="370250" y="380081"/>
            <a:ext cx="28575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pudocheva.ucoz.ru/_si/0/63908280.jpg"/>
          <p:cNvPicPr>
            <a:picLocks noChangeAspect="1" noChangeArrowheads="1"/>
          </p:cNvPicPr>
          <p:nvPr/>
        </p:nvPicPr>
        <p:blipFill>
          <a:blip r:embed="rId2" cstate="print"/>
          <a:srcRect b="7778"/>
          <a:stretch>
            <a:fillRect/>
          </a:stretch>
        </p:blipFill>
        <p:spPr bwMode="auto">
          <a:xfrm>
            <a:off x="-9150" y="0"/>
            <a:ext cx="915315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81000" y="381000"/>
            <a:ext cx="8077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ГПОУ ЯО </a:t>
            </a:r>
            <a:r>
              <a:rPr lang="ru-RU" dirty="0" err="1" smtClean="0"/>
              <a:t>Мышкинский</a:t>
            </a:r>
            <a:r>
              <a:rPr lang="ru-RU" dirty="0" smtClean="0"/>
              <a:t> политехнический колледж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90600" y="1371600"/>
            <a:ext cx="5867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buFont typeface="Wingdings" pitchFamily="2" charset="2"/>
              <a:buChar char="ü"/>
            </a:pPr>
            <a:r>
              <a:rPr lang="ru-RU" b="1" i="1" dirty="0" smtClean="0"/>
              <a:t>Формирует компетенции, способствующие успешной социальной реализации выпускника, повышению его конкурентоспособности в условиях современного высокотехнологичного общества.</a:t>
            </a:r>
          </a:p>
          <a:p>
            <a:pPr indent="361950" algn="just">
              <a:buFont typeface="Wingdings" pitchFamily="2" charset="2"/>
              <a:buChar char="ü"/>
            </a:pPr>
            <a:endParaRPr lang="ru-RU" b="1" i="1" dirty="0" smtClean="0"/>
          </a:p>
          <a:p>
            <a:pPr indent="361950" algn="just">
              <a:buFont typeface="Wingdings" pitchFamily="2" charset="2"/>
              <a:buChar char="ü"/>
            </a:pPr>
            <a:r>
              <a:rPr lang="ru-RU" b="1" dirty="0" smtClean="0"/>
              <a:t>Решает </a:t>
            </a:r>
            <a:r>
              <a:rPr lang="ru-RU" b="1" dirty="0" smtClean="0"/>
              <a:t>проблемы Мышкинского, </a:t>
            </a:r>
            <a:r>
              <a:rPr lang="ru-RU" b="1" dirty="0" err="1" smtClean="0"/>
              <a:t>Большесельского</a:t>
            </a:r>
            <a:r>
              <a:rPr lang="ru-RU" b="1" dirty="0" smtClean="0"/>
              <a:t>, Брейтовского и Некоузкого  районов в обеспечении  квалифицированными кадрами </a:t>
            </a:r>
            <a:endParaRPr lang="ru-RU" b="1" dirty="0" smtClean="0"/>
          </a:p>
          <a:p>
            <a:pPr indent="361950" algn="just">
              <a:buFont typeface="Wingdings" pitchFamily="2" charset="2"/>
              <a:buChar char="ü"/>
            </a:pPr>
            <a:endParaRPr lang="ru-RU" b="1" dirty="0" smtClean="0"/>
          </a:p>
          <a:p>
            <a:pPr indent="361950" algn="just">
              <a:buFont typeface="Wingdings" pitchFamily="2" charset="2"/>
              <a:buChar char="ü"/>
            </a:pPr>
            <a:r>
              <a:rPr lang="ru-RU" b="1" dirty="0" smtClean="0"/>
              <a:t>Стремиться к формированию непрерывного профессионального обучения с внедрением новых механизмов и инновационных моделей.</a:t>
            </a:r>
            <a:endParaRPr lang="ru-RU" b="1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2" name="Picture 6" descr="http://pptforschool.ru/fony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674066">
            <a:off x="1764050" y="2142861"/>
            <a:ext cx="333057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ГПОУ ЯО </a:t>
            </a:r>
            <a:r>
              <a:rPr lang="ru-RU" sz="1400" b="1" dirty="0" err="1" smtClean="0"/>
              <a:t>Мышкинский</a:t>
            </a:r>
            <a:r>
              <a:rPr lang="ru-RU" sz="1400" b="1" dirty="0" smtClean="0"/>
              <a:t> политехнический колледж </a:t>
            </a:r>
          </a:p>
          <a:p>
            <a:r>
              <a:rPr lang="ru-RU" sz="1100" dirty="0" smtClean="0"/>
              <a:t>                 В 1984 год переименовано в городское </a:t>
            </a:r>
            <a:r>
              <a:rPr lang="ru-RU" sz="1100" dirty="0" smtClean="0"/>
              <a:t>профессионально-техническое училище № 34 на основании приказа Ярославского областного управления профессионально-технического образования от 02.10.1984 года № 242 «О реорганизации профессионально-технических учебных заведений Ярославской области в единый тип среднее профессионально-техническое училище»;</a:t>
            </a:r>
          </a:p>
          <a:p>
            <a:r>
              <a:rPr lang="ru-RU" sz="1100" dirty="0" smtClean="0"/>
              <a:t>            В1989 год стало именоваться  среднее </a:t>
            </a:r>
            <a:r>
              <a:rPr lang="ru-RU" sz="1100" dirty="0" smtClean="0"/>
              <a:t>профессиональное техническое училище № 34 на основании приказа Министерства народного образования РСФСР № 137 от 17.04.1989 года «О реорганизации средних профессионально-технических училищ в профессионально-технические училища</a:t>
            </a:r>
            <a:r>
              <a:rPr lang="ru-RU" sz="1100" dirty="0" smtClean="0"/>
              <a:t>»;</a:t>
            </a:r>
            <a:endParaRPr lang="ru-RU" sz="1100" dirty="0" smtClean="0"/>
          </a:p>
        </p:txBody>
      </p:sp>
      <p:pic>
        <p:nvPicPr>
          <p:cNvPr id="29704" name="Picture 8" descr="http://globusrossii.ru/wp-content/uploads/2014/04/usadba-chistovi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32334">
            <a:off x="370250" y="380081"/>
            <a:ext cx="28575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Картинки по запросу фон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2" name="Picture 6" descr="http://pptforschool.ru/fony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674066">
            <a:off x="1942540" y="2046275"/>
            <a:ext cx="3424277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ГПОУ ЯО </a:t>
            </a:r>
            <a:r>
              <a:rPr lang="ru-RU" sz="1400" b="1" dirty="0" err="1" smtClean="0"/>
              <a:t>Мышкинский</a:t>
            </a:r>
            <a:r>
              <a:rPr lang="ru-RU" sz="1400" b="1" dirty="0" smtClean="0"/>
              <a:t> политехнический колледж </a:t>
            </a:r>
          </a:p>
          <a:p>
            <a:r>
              <a:rPr lang="ru-RU" sz="1100" dirty="0" smtClean="0"/>
              <a:t>     В 1994 стал называться профессиональное </a:t>
            </a:r>
            <a:r>
              <a:rPr lang="ru-RU" sz="1100" dirty="0" smtClean="0"/>
              <a:t>училище № 34 на основании приказа Департамента профессионального образования и подготовки кадров Администрации Ярославской области №148 от 15.08.1994 года «О переименовании профессионально-технических училищ»;</a:t>
            </a:r>
          </a:p>
          <a:p>
            <a:r>
              <a:rPr lang="ru-RU" sz="1100" dirty="0" smtClean="0"/>
              <a:t>         С 2011 изменил название и стал именоваться  </a:t>
            </a:r>
            <a:r>
              <a:rPr lang="ru-RU" sz="1100" dirty="0" smtClean="0"/>
              <a:t>государственное образовательное учреждение начального профессионального образования Ярославской области профессиональное училище № 34 на основании постановления Правительства Ярославской области от 21.04.2011 года № 285-п «О реорганизации государственного </a:t>
            </a:r>
            <a:r>
              <a:rPr lang="ru-RU" sz="1100" dirty="0" smtClean="0"/>
              <a:t> образовательного </a:t>
            </a:r>
            <a:r>
              <a:rPr lang="ru-RU" sz="1100" dirty="0" smtClean="0"/>
              <a:t>учреждения Ярославской области и внесении изменений в постановление Администрации области от 03.10.2001 № 141».</a:t>
            </a: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 С 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года постановлением правительства ЯО №1254-</a:t>
            </a:r>
            <a:r>
              <a:rPr lang="en-US" sz="1100" b="1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ГОУ НПО ЯО профессиональное училище №34 было переименовано в 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      ГПОУ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ЯО Мышкинский 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                 политехнический 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колледж</a:t>
            </a:r>
          </a:p>
          <a:p>
            <a:endParaRPr lang="ru-RU" sz="1100" i="1" dirty="0" smtClean="0">
              <a:cs typeface="Aparajita" pitchFamily="34" charset="0"/>
            </a:endParaRPr>
          </a:p>
          <a:p>
            <a:endParaRPr lang="ru-RU" sz="1100" i="1" dirty="0" smtClean="0">
              <a:cs typeface="Aparajita" pitchFamily="34" charset="0"/>
            </a:endParaRPr>
          </a:p>
          <a:p>
            <a:r>
              <a:rPr lang="ru-RU" sz="1100" dirty="0" smtClean="0"/>
              <a:t>»;</a:t>
            </a:r>
            <a:endParaRPr lang="ru-RU" sz="1100" dirty="0" smtClean="0"/>
          </a:p>
        </p:txBody>
      </p:sp>
      <p:pic>
        <p:nvPicPr>
          <p:cNvPr id="29704" name="Picture 8" descr="http://globusrossii.ru/wp-content/uploads/2014/04/usadba-chistovi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32334">
            <a:off x="370250" y="380081"/>
            <a:ext cx="28575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>
                <a:alpha val="93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533400"/>
            <a:ext cx="2129168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/>
          <p:cNvGrpSpPr/>
          <p:nvPr/>
        </p:nvGrpSpPr>
        <p:grpSpPr>
          <a:xfrm rot="16200000">
            <a:off x="2026647" y="640354"/>
            <a:ext cx="4785907" cy="6705600"/>
            <a:chOff x="914400" y="1600200"/>
            <a:chExt cx="4557305" cy="5410200"/>
          </a:xfrm>
        </p:grpSpPr>
        <p:pic>
          <p:nvPicPr>
            <p:cNvPr id="8" name="Рисунок 7"/>
            <p:cNvPicPr/>
            <p:nvPr/>
          </p:nvPicPr>
          <p:blipFill>
            <a:blip r:embed="rId3" cstate="print"/>
            <a:srcRect l="21085" t="17145" r="31934" b="10275"/>
            <a:stretch>
              <a:fillRect/>
            </a:stretch>
          </p:blipFill>
          <p:spPr bwMode="auto">
            <a:xfrm>
              <a:off x="914400" y="1600200"/>
              <a:ext cx="4557305" cy="4236720"/>
            </a:xfrm>
            <a:prstGeom prst="rect">
              <a:avLst/>
            </a:prstGeom>
            <a:noFill/>
          </p:spPr>
        </p:pic>
        <p:pic>
          <p:nvPicPr>
            <p:cNvPr id="9" name="Рисунок 8"/>
            <p:cNvPicPr/>
            <p:nvPr/>
          </p:nvPicPr>
          <p:blipFill>
            <a:blip r:embed="rId4" cstate="print"/>
            <a:srcRect l="39104" t="20567" r="14378" b="11324"/>
            <a:stretch>
              <a:fillRect/>
            </a:stretch>
          </p:blipFill>
          <p:spPr bwMode="auto">
            <a:xfrm>
              <a:off x="914400" y="3058886"/>
              <a:ext cx="4557305" cy="3951514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457200" y="457200"/>
            <a:ext cx="4766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Схема размещения объектов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ГПОУ ЯО Мышкинского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политехнического колледжа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60960" y="2057400"/>
            <a:ext cx="155844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Учебный </a:t>
            </a: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корпус №1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2133600" y="2819400"/>
            <a:ext cx="152400" cy="3048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33735" y="2514600"/>
            <a:ext cx="158569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Учебный </a:t>
            </a: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корпус №2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33600" y="4419600"/>
            <a:ext cx="1818126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общежитие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291100" y="4267200"/>
            <a:ext cx="1454245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столовая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42252" y="5029200"/>
            <a:ext cx="1503938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Спорт.зал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23995" y="1828800"/>
            <a:ext cx="177805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Учебные</a:t>
            </a:r>
          </a:p>
          <a:p>
            <a:pPr algn="ctr"/>
            <a:r>
              <a:rPr lang="ru-RU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мастерские</a:t>
            </a:r>
            <a:endParaRPr lang="ru-RU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3352800" y="5029200"/>
            <a:ext cx="152400" cy="3048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5029200" y="2438400"/>
            <a:ext cx="152400" cy="3048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6477000" y="2895600"/>
            <a:ext cx="152400" cy="3048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 flipV="1">
            <a:off x="7086600" y="4114800"/>
            <a:ext cx="152400" cy="3810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 flipV="1">
            <a:off x="6324600" y="4495800"/>
            <a:ext cx="152400" cy="3810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>
                <a:alpha val="93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533400"/>
            <a:ext cx="2129168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57200" y="457200"/>
            <a:ext cx="4766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Схема размещения объектов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ГПОУ ЯО Мышкинского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политехнического колледжа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47800" y="1676400"/>
            <a:ext cx="61366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i="1" dirty="0" smtClean="0"/>
              <a:t>Земли для учебных целей, </a:t>
            </a:r>
            <a:r>
              <a:rPr lang="ru-RU" i="1" dirty="0" smtClean="0"/>
              <a:t>находящееся в постоянном </a:t>
            </a:r>
            <a:endParaRPr lang="ru-RU" i="1" dirty="0" smtClean="0"/>
          </a:p>
          <a:p>
            <a:pPr algn="ctr"/>
            <a:r>
              <a:rPr lang="ru-RU" i="1" dirty="0" smtClean="0"/>
              <a:t>бессрочном </a:t>
            </a:r>
            <a:r>
              <a:rPr lang="ru-RU" i="1" dirty="0" smtClean="0"/>
              <a:t>пользовании учреждения.</a:t>
            </a:r>
            <a:endParaRPr lang="ru-RU" b="0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38200" y="2743200"/>
            <a:ext cx="2667000" cy="152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д.Гусево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S= 1033682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м</a:t>
            </a:r>
            <a:r>
              <a:rPr lang="ru-RU" baseline="30000" dirty="0" smtClean="0">
                <a:solidFill>
                  <a:schemeClr val="tx1"/>
                </a:solidFill>
              </a:rPr>
              <a:t>2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00400" y="4648200"/>
            <a:ext cx="2667000" cy="152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д.Ананьино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S= </a:t>
            </a:r>
            <a:r>
              <a:rPr lang="ru-RU" dirty="0" smtClean="0">
                <a:solidFill>
                  <a:schemeClr val="tx1"/>
                </a:solidFill>
              </a:rPr>
              <a:t>43473 </a:t>
            </a:r>
            <a:r>
              <a:rPr lang="ru-RU" b="1" dirty="0" smtClean="0">
                <a:solidFill>
                  <a:schemeClr val="tx1"/>
                </a:solidFill>
              </a:rPr>
              <a:t>м</a:t>
            </a:r>
            <a:r>
              <a:rPr lang="ru-RU" b="1" baseline="30000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91200" y="2743200"/>
            <a:ext cx="2667000" cy="152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д.Аниковка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S= 10</a:t>
            </a:r>
            <a:r>
              <a:rPr lang="ru-RU" dirty="0" smtClean="0">
                <a:solidFill>
                  <a:schemeClr val="tx1"/>
                </a:solidFill>
              </a:rPr>
              <a:t>381 </a:t>
            </a:r>
            <a:r>
              <a:rPr lang="ru-RU" b="1" dirty="0" smtClean="0">
                <a:solidFill>
                  <a:schemeClr val="tx1"/>
                </a:solidFill>
              </a:rPr>
              <a:t>м</a:t>
            </a:r>
            <a:r>
              <a:rPr lang="ru-RU" b="1" baseline="30000" dirty="0" smtClean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ru-RU" b="1" baseline="30000" dirty="0" smtClean="0">
                <a:solidFill>
                  <a:schemeClr val="tx1"/>
                </a:solidFill>
              </a:rPr>
              <a:t>(11 км от </a:t>
            </a:r>
            <a:r>
              <a:rPr lang="ru-RU" b="1" baseline="30000" dirty="0" err="1" smtClean="0">
                <a:solidFill>
                  <a:schemeClr val="tx1"/>
                </a:solidFill>
              </a:rPr>
              <a:t>уч.корпуса</a:t>
            </a:r>
            <a:r>
              <a:rPr lang="ru-RU" b="1" baseline="30000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reeyaho.ru/uploads/posts/2011-07/ex74iyhejv.jpeg"/>
          <p:cNvPicPr>
            <a:picLocks noChangeAspect="1" noChangeArrowheads="1"/>
          </p:cNvPicPr>
          <p:nvPr/>
        </p:nvPicPr>
        <p:blipFill>
          <a:blip r:embed="rId2" cstate="print"/>
          <a:srcRect l="5347" r="5758" b="9677"/>
          <a:stretch>
            <a:fillRect/>
          </a:stretch>
        </p:blipFill>
        <p:spPr bwMode="auto">
          <a:xfrm>
            <a:off x="-202354" y="0"/>
            <a:ext cx="93463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152400"/>
            <a:ext cx="8763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                    Материально-техническая база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71800" y="609600"/>
            <a:ext cx="59436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itchFamily="2" charset="2"/>
              <a:buChar char="§"/>
            </a:pPr>
            <a:r>
              <a:rPr lang="ru-RU" sz="2000" b="1" cap="none" spc="0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Главный учебный корпус</a:t>
            </a: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cap="none" spc="0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  <a:p>
            <a:pPr marL="457200" indent="-457200" algn="ctr"/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0" name="Рисунок 19" descr="hHuAb_lUUiY.jpg"/>
          <p:cNvPicPr>
            <a:picLocks noChangeAspect="1"/>
          </p:cNvPicPr>
          <p:nvPr/>
        </p:nvPicPr>
        <p:blipFill>
          <a:blip r:embed="rId3" cstate="print"/>
          <a:srcRect t="22000" b="8000"/>
          <a:stretch>
            <a:fillRect/>
          </a:stretch>
        </p:blipFill>
        <p:spPr>
          <a:xfrm>
            <a:off x="228600" y="228600"/>
            <a:ext cx="3352800" cy="17602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43400" y="1219200"/>
            <a:ext cx="400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Вместимость – 288 человек</a:t>
            </a:r>
          </a:p>
          <a:p>
            <a:r>
              <a:rPr lang="ru-RU" dirty="0" smtClean="0"/>
              <a:t>Кабинеты вместимостью 15-30 чел: </a:t>
            </a:r>
            <a:endParaRPr lang="ru-RU" dirty="0"/>
          </a:p>
        </p:txBody>
      </p:sp>
      <p:pic>
        <p:nvPicPr>
          <p:cNvPr id="24" name="Рисунок 23" descr="DSC026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4419600"/>
            <a:ext cx="3048000" cy="2286000"/>
          </a:xfrm>
          <a:prstGeom prst="rect">
            <a:avLst/>
          </a:prstGeom>
        </p:spPr>
      </p:pic>
      <p:pic>
        <p:nvPicPr>
          <p:cNvPr id="22" name="Рисунок 21" descr="DSC026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352800"/>
            <a:ext cx="3124200" cy="2343150"/>
          </a:xfrm>
          <a:prstGeom prst="rect">
            <a:avLst/>
          </a:prstGeom>
        </p:spPr>
      </p:pic>
      <p:pic>
        <p:nvPicPr>
          <p:cNvPr id="23" name="Рисунок 22" descr="DSC026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2400" y="1905000"/>
            <a:ext cx="31496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reeyaho.ru/uploads/posts/2011-07/ex74iyhejv.jpeg"/>
          <p:cNvPicPr>
            <a:picLocks noChangeAspect="1" noChangeArrowheads="1"/>
          </p:cNvPicPr>
          <p:nvPr/>
        </p:nvPicPr>
        <p:blipFill>
          <a:blip r:embed="rId2" cstate="print"/>
          <a:srcRect l="5347" r="25052" b="9677"/>
          <a:stretch>
            <a:fillRect/>
          </a:stretch>
        </p:blipFill>
        <p:spPr bwMode="auto">
          <a:xfrm>
            <a:off x="-202354" y="0"/>
            <a:ext cx="93463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152400"/>
            <a:ext cx="8077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Материально-техническая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база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0000" y="1066800"/>
            <a:ext cx="533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itchFamily="2" charset="2"/>
              <a:buChar char="§"/>
            </a:pPr>
            <a:r>
              <a:rPr lang="ru-RU" sz="2000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Авто-тракторный</a:t>
            </a:r>
            <a:r>
              <a:rPr lang="ru-RU" sz="2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парк</a:t>
            </a:r>
          </a:p>
          <a:p>
            <a:endParaRPr lang="ru-RU" sz="2000" dirty="0" smtClean="0"/>
          </a:p>
          <a:p>
            <a:pPr marL="457200" indent="-457200" algn="ctr"/>
            <a:endParaRPr lang="ru-RU" sz="2000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4" name="Рисунок 13" descr="DSC026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3276600"/>
            <a:ext cx="3251200" cy="2438400"/>
          </a:xfrm>
          <a:prstGeom prst="rect">
            <a:avLst/>
          </a:prstGeom>
        </p:spPr>
      </p:pic>
      <p:pic>
        <p:nvPicPr>
          <p:cNvPr id="18" name="Рисунок 17" descr="DSC034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762000"/>
            <a:ext cx="3251200" cy="2438400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953000" y="1524000"/>
          <a:ext cx="3581400" cy="3279481"/>
        </p:xfrm>
        <a:graphic>
          <a:graphicData uri="http://schemas.openxmlformats.org/drawingml/2006/table">
            <a:tbl>
              <a:tblPr/>
              <a:tblGrid>
                <a:gridCol w="3581400"/>
              </a:tblGrid>
              <a:tr h="391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ЛЕГКОВЫЕ</a:t>
                      </a:r>
                      <a:r>
                        <a:rPr lang="ru-RU" sz="14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АВТОМОБИЛИ</a:t>
                      </a:r>
                      <a:endParaRPr lang="ru-RU" sz="16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ВАЗ-21074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15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ВАЗ-21070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УАЗ-31519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947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CHEVROLET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LACETTI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LADA GRANTA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RENAULT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latin typeface="Times New Roman"/>
                          <a:ea typeface="Calibri"/>
                          <a:cs typeface="Times New Roman"/>
                        </a:rPr>
                        <a:t>LOGAN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51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ГРУЗОВЫЕ 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АВТОМОБИЛИ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66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УАЗ-3303,грузоподемность-2610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66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ГАЗ-32213,грузоподъемность-3500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20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ЗИЛ ММ3 554,грузоподъемность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5,8 т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208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ЗИЛ 45021,грузоподъемность 5,6 т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66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ЗИЛ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ММЗ 554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грузоподъемность 5,6 т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4158" marR="34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reeyaho.ru/uploads/posts/2011-07/ex74iyhejv.jpeg"/>
          <p:cNvPicPr>
            <a:picLocks noChangeAspect="1" noChangeArrowheads="1"/>
          </p:cNvPicPr>
          <p:nvPr/>
        </p:nvPicPr>
        <p:blipFill>
          <a:blip r:embed="rId2" cstate="print"/>
          <a:srcRect l="5347" r="25052" b="9677"/>
          <a:stretch>
            <a:fillRect/>
          </a:stretch>
        </p:blipFill>
        <p:spPr bwMode="auto">
          <a:xfrm>
            <a:off x="-202354" y="0"/>
            <a:ext cx="934635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1000" y="152400"/>
            <a:ext cx="8077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Материально-техническая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база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0000" y="609600"/>
            <a:ext cx="53340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itchFamily="2" charset="2"/>
              <a:buChar char="§"/>
            </a:pPr>
            <a:r>
              <a:rPr lang="ru-RU" b="1" dirty="0" err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Авто-тракторный</a:t>
            </a:r>
            <a:r>
              <a:rPr lang="ru-RU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002060"/>
                </a:solidFill>
              </a:rPr>
              <a:t> парк</a:t>
            </a:r>
          </a:p>
          <a:p>
            <a:r>
              <a:rPr lang="ru-RU" dirty="0" smtClean="0"/>
              <a:t>Тракторы: </a:t>
            </a:r>
            <a:r>
              <a:rPr lang="ru-RU" dirty="0" smtClean="0"/>
              <a:t>	МТЗ-82- </a:t>
            </a:r>
            <a:r>
              <a:rPr lang="ru-RU" dirty="0" smtClean="0"/>
              <a:t>4 </a:t>
            </a:r>
            <a:r>
              <a:rPr lang="ru-RU" dirty="0" err="1" smtClean="0"/>
              <a:t>шт</a:t>
            </a:r>
            <a:r>
              <a:rPr lang="ru-RU" dirty="0" smtClean="0"/>
              <a:t>, </a:t>
            </a:r>
          </a:p>
          <a:p>
            <a:r>
              <a:rPr lang="ru-RU" dirty="0" smtClean="0"/>
              <a:t>	</a:t>
            </a:r>
            <a:r>
              <a:rPr lang="ru-RU" dirty="0" smtClean="0"/>
              <a:t>	ТЗ </a:t>
            </a:r>
            <a:r>
              <a:rPr lang="ru-RU" dirty="0" smtClean="0"/>
              <a:t>-80 - 2 </a:t>
            </a:r>
            <a:r>
              <a:rPr lang="ru-RU" dirty="0" err="1" smtClean="0"/>
              <a:t>шт</a:t>
            </a:r>
            <a:r>
              <a:rPr lang="ru-RU" dirty="0" smtClean="0"/>
              <a:t>,</a:t>
            </a:r>
          </a:p>
          <a:p>
            <a:r>
              <a:rPr lang="ru-RU" dirty="0" smtClean="0"/>
              <a:t>		ДТ-75 </a:t>
            </a:r>
            <a:r>
              <a:rPr lang="ru-RU" dirty="0" smtClean="0"/>
              <a:t>- 3 </a:t>
            </a:r>
            <a:r>
              <a:rPr lang="ru-RU" dirty="0" err="1" smtClean="0"/>
              <a:t>шт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МТЗ </a:t>
            </a:r>
            <a:r>
              <a:rPr lang="ru-RU" dirty="0" smtClean="0"/>
              <a:t>- 82.1эксковатор- погрузчик - 1шт</a:t>
            </a:r>
          </a:p>
          <a:p>
            <a:r>
              <a:rPr lang="ru-RU" dirty="0" smtClean="0"/>
              <a:t>Культиваторы: 	КПС-4   - </a:t>
            </a:r>
            <a:r>
              <a:rPr lang="ru-RU" dirty="0" smtClean="0"/>
              <a:t>1шт </a:t>
            </a:r>
            <a:r>
              <a:rPr lang="ru-RU" dirty="0" smtClean="0"/>
              <a:t>				КНС -4 _ 1шт</a:t>
            </a:r>
          </a:p>
          <a:p>
            <a:r>
              <a:rPr lang="ru-RU" dirty="0" smtClean="0"/>
              <a:t>		</a:t>
            </a:r>
            <a:r>
              <a:rPr lang="ru-RU" dirty="0" smtClean="0"/>
              <a:t>КОН-2.8 </a:t>
            </a:r>
            <a:r>
              <a:rPr lang="ru-RU" dirty="0" smtClean="0"/>
              <a:t>- 1шт</a:t>
            </a:r>
          </a:p>
          <a:p>
            <a:r>
              <a:rPr lang="ru-RU" dirty="0" smtClean="0"/>
              <a:t>Комбайн зерноуборочный СК-5 "НИВА" -1 </a:t>
            </a:r>
            <a:r>
              <a:rPr lang="ru-RU" dirty="0" err="1" smtClean="0"/>
              <a:t>шт</a:t>
            </a:r>
            <a:endParaRPr lang="ru-RU" dirty="0" smtClean="0"/>
          </a:p>
          <a:p>
            <a:r>
              <a:rPr lang="ru-RU" dirty="0" smtClean="0"/>
              <a:t>Прицеп тракторный 2ПТС-4.5 - 4шт</a:t>
            </a:r>
          </a:p>
          <a:p>
            <a:r>
              <a:rPr lang="ru-RU" dirty="0" smtClean="0"/>
              <a:t>Плуг 		</a:t>
            </a:r>
            <a:r>
              <a:rPr lang="ru-RU" dirty="0" smtClean="0"/>
              <a:t>         ПЛН-4-35 </a:t>
            </a:r>
            <a:r>
              <a:rPr lang="ru-RU" dirty="0" smtClean="0"/>
              <a:t>- 3шт</a:t>
            </a:r>
          </a:p>
          <a:p>
            <a:r>
              <a:rPr lang="ru-RU" dirty="0" smtClean="0"/>
              <a:t>		</a:t>
            </a:r>
            <a:r>
              <a:rPr lang="ru-RU" dirty="0" smtClean="0"/>
              <a:t>         ПЛН </a:t>
            </a:r>
            <a:r>
              <a:rPr lang="ru-RU" dirty="0" smtClean="0"/>
              <a:t>-3-35 - 2шт</a:t>
            </a:r>
          </a:p>
          <a:p>
            <a:r>
              <a:rPr lang="ru-RU" dirty="0" smtClean="0"/>
              <a:t>Грабли 		</a:t>
            </a:r>
            <a:r>
              <a:rPr lang="ru-RU" dirty="0" smtClean="0"/>
              <a:t>          ГВК </a:t>
            </a:r>
            <a:r>
              <a:rPr lang="ru-RU" dirty="0" smtClean="0"/>
              <a:t>-6-1 </a:t>
            </a:r>
            <a:r>
              <a:rPr lang="ru-RU" dirty="0" err="1" smtClean="0"/>
              <a:t>шт</a:t>
            </a:r>
            <a:endParaRPr lang="ru-RU" dirty="0" smtClean="0"/>
          </a:p>
          <a:p>
            <a:r>
              <a:rPr lang="ru-RU" dirty="0" smtClean="0"/>
              <a:t>		</a:t>
            </a:r>
            <a:r>
              <a:rPr lang="ru-RU" dirty="0" smtClean="0"/>
              <a:t>         ГВР-6-1шт</a:t>
            </a:r>
            <a:endParaRPr lang="ru-RU" dirty="0" smtClean="0"/>
          </a:p>
          <a:p>
            <a:r>
              <a:rPr lang="ru-RU" dirty="0" smtClean="0"/>
              <a:t>Косилка роторная: КРН-2.8 - 2шт</a:t>
            </a:r>
          </a:p>
          <a:p>
            <a:pPr marL="457200" indent="-457200" algn="ctr"/>
            <a:endParaRPr lang="ru-RU" b="1" dirty="0" smtClean="0">
              <a:ln w="10541" cmpd="sng">
                <a:solidFill>
                  <a:schemeClr val="tx1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2" name="Рисунок 11" descr="тракторист машинист сх производст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609600"/>
            <a:ext cx="3200400" cy="2400300"/>
          </a:xfrm>
          <a:prstGeom prst="rect">
            <a:avLst/>
          </a:prstGeom>
        </p:spPr>
      </p:pic>
      <p:pic>
        <p:nvPicPr>
          <p:cNvPr id="8" name="Рисунок 7" descr="DSC03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4267200"/>
            <a:ext cx="3200400" cy="2400300"/>
          </a:xfrm>
          <a:prstGeom prst="rect">
            <a:avLst/>
          </a:prstGeom>
        </p:spPr>
      </p:pic>
      <p:pic>
        <p:nvPicPr>
          <p:cNvPr id="11" name="Рисунок 10" descr="DSC018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00" y="2667000"/>
            <a:ext cx="2540000" cy="190500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DSC018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0" y="5715000"/>
            <a:ext cx="1320800" cy="990600"/>
          </a:xfrm>
          <a:prstGeom prst="rect">
            <a:avLst/>
          </a:prstGeom>
        </p:spPr>
      </p:pic>
      <p:pic>
        <p:nvPicPr>
          <p:cNvPr id="16" name="Рисунок 15" descr="DSC018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0" y="5715000"/>
            <a:ext cx="13208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4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9533365_TF03031002_TF03031002.potx" id="{B37DE52E-BB74-47B4-A26A-EACB9BE9CDE9}" vid="{5EB45FF9-A214-4937-A534-89A8ED04E80B}"/>
    </a:ext>
  </a:extLst>
</a:theme>
</file>

<file path=ppt/theme/theme4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1283</TotalTime>
  <Words>814</Words>
  <Application>Microsoft Office PowerPoint</Application>
  <PresentationFormat>Экран (4:3)</PresentationFormat>
  <Paragraphs>232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Справедливость</vt:lpstr>
      <vt:lpstr>Городская</vt:lpstr>
      <vt:lpstr>Тема4</vt:lpstr>
      <vt:lpstr>Модульная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ГПОУ ЯО Мышкинский политехнический колледж осуществляет образовательную деятельность</vt:lpstr>
      <vt:lpstr>Структурная схема ГПОУ ЯО Мышкинского политехнического колледжа</vt:lpstr>
      <vt:lpstr>Инженерно- педагогические кадры  ГПОУ ЯО Мышкинского политехнического колледжа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ЕЛЕНА_МИХАЙЛОВНА</dc:creator>
  <cp:lastModifiedBy>ЕЛЕНА_МИХАЙЛОВНА</cp:lastModifiedBy>
  <cp:revision>138</cp:revision>
  <dcterms:created xsi:type="dcterms:W3CDTF">2015-06-09T09:38:32Z</dcterms:created>
  <dcterms:modified xsi:type="dcterms:W3CDTF">2017-09-11T14:04:25Z</dcterms:modified>
</cp:coreProperties>
</file>