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601E7F0-D462-4B0D-A414-A349D3BC0B0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43EB0F-E306-4036-92A6-E47BB20F7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54;&#1094;&#1077;&#1085;&#1082;&#1072;%20&#1087;&#1086;&#1088;&#1090;&#1092;&#1086;&#1083;&#1080;&#1086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71547"/>
            <a:ext cx="8458200" cy="32147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Проведение квалификационного экзамена по специальности 08.02.01. «Строительство и эксплуатация зданий и сооружений»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Результатом оценивания является однозначное экспертное суждение: «вид профессиональной деятельности (профессиональные компетенции) освоен(</a:t>
            </a:r>
            <a:r>
              <a:rPr lang="ru-RU" dirty="0" err="1"/>
              <a:t>ы</a:t>
            </a:r>
            <a:r>
              <a:rPr lang="ru-RU" dirty="0"/>
              <a:t>)/не освоен(</a:t>
            </a:r>
            <a:r>
              <a:rPr lang="ru-RU" dirty="0" err="1"/>
              <a:t>ы</a:t>
            </a:r>
            <a:r>
              <a:rPr lang="ru-RU" dirty="0"/>
              <a:t>)», и решение о выдаче/отказе в выдаче соответствующего документа, подтверждающего квалификацию (компетенции) обучающегося. </a:t>
            </a:r>
            <a:endParaRPr lang="ru-RU" dirty="0" smtClean="0"/>
          </a:p>
          <a:p>
            <a:r>
              <a:rPr lang="ru-RU" dirty="0"/>
              <a:t>Решение аттестационной комиссии </a:t>
            </a:r>
            <a:r>
              <a:rPr lang="ru-RU" dirty="0" smtClean="0"/>
              <a:t>заносится в экзаменационную ведомость, протокол и зачетную книжку обучающегося.</a:t>
            </a:r>
          </a:p>
          <a:p>
            <a:r>
              <a:rPr lang="ru-RU" dirty="0" smtClean="0"/>
              <a:t>Результаты освоения профессионального модуля заносятся в свидетельство об освоении профессионального модуля , которая хранится в личном деле студента.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К началу экзамена квалификационного должны быть подготовлены следующие документы: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комплект </a:t>
            </a:r>
            <a:r>
              <a:rPr lang="ru-RU" dirty="0"/>
              <a:t>оценочных средств по профессиональному модулю, инструкции по проведению всех аттестационных испытаний для каждого обучающегося, участвующего в квалификационной аттестации;</a:t>
            </a:r>
          </a:p>
          <a:p>
            <a:pPr lvl="0"/>
            <a:r>
              <a:rPr lang="ru-RU" dirty="0" smtClean="0"/>
              <a:t>рабочая программа профессионального модуля;</a:t>
            </a:r>
          </a:p>
          <a:p>
            <a:pPr lvl="0"/>
            <a:r>
              <a:rPr lang="ru-RU" dirty="0" smtClean="0"/>
              <a:t>протокол заседания аттестационной комиссии ;</a:t>
            </a:r>
          </a:p>
          <a:p>
            <a:pPr lvl="0"/>
            <a:r>
              <a:rPr lang="ru-RU" dirty="0" smtClean="0"/>
              <a:t>экзаменационная ведомость ;</a:t>
            </a:r>
          </a:p>
          <a:p>
            <a:pPr lvl="0"/>
            <a:r>
              <a:rPr lang="ru-RU" dirty="0" smtClean="0"/>
              <a:t>журнал учебной группы;</a:t>
            </a:r>
          </a:p>
          <a:p>
            <a:pPr lvl="0"/>
            <a:r>
              <a:rPr lang="ru-RU" dirty="0" smtClean="0"/>
              <a:t>аттестационный лист по практике;</a:t>
            </a:r>
          </a:p>
          <a:p>
            <a:pPr lvl="0"/>
            <a:r>
              <a:rPr lang="ru-RU" dirty="0"/>
              <a:t>зачетные книжки;</a:t>
            </a:r>
            <a:endParaRPr lang="ru-RU" dirty="0" smtClean="0"/>
          </a:p>
          <a:p>
            <a:pPr lvl="0"/>
            <a:r>
              <a:rPr lang="ru-RU" dirty="0"/>
              <a:t>инструкции по технике безопасности при работе с оборудованием и компьютерной техникой во время экзамена (если требуется в связи с условиями проведения оценивания);</a:t>
            </a:r>
            <a:endParaRPr lang="ru-RU" dirty="0" smtClean="0"/>
          </a:p>
          <a:p>
            <a:pPr lvl="0"/>
            <a:r>
              <a:rPr lang="ru-RU" dirty="0"/>
              <a:t>дополнительные информационные и справочные материалы, регламентированные условиями оценивания (наглядные пособия, нормативные документы и образцы, базы данных и т.д.);</a:t>
            </a:r>
            <a:endParaRPr lang="ru-RU" dirty="0" smtClean="0"/>
          </a:p>
          <a:p>
            <a:pPr lvl="0"/>
            <a:r>
              <a:rPr lang="ru-RU" dirty="0"/>
              <a:t>другие необходимые нормативные и организационно- методические документы.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СОСТАВ АТТЕСТАЦИОННОЙ КОМИССИИ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i="1" dirty="0"/>
              <a:t>председатель комиссии –</a:t>
            </a:r>
            <a:r>
              <a:rPr lang="ru-RU" dirty="0"/>
              <a:t> представитель работодателя, заместитель директора или иное должностное лицо, утвержденное приказом по </a:t>
            </a:r>
            <a:r>
              <a:rPr lang="ru-RU" dirty="0" smtClean="0"/>
              <a:t>колледжу;</a:t>
            </a:r>
            <a:endParaRPr lang="ru-RU" dirty="0"/>
          </a:p>
          <a:p>
            <a:pPr lvl="0"/>
            <a:r>
              <a:rPr lang="ru-RU" b="1" i="1" dirty="0"/>
              <a:t>преподаватели профессионального цикла;</a:t>
            </a:r>
            <a:endParaRPr lang="ru-RU" dirty="0"/>
          </a:p>
          <a:p>
            <a:pPr lvl="0"/>
            <a:r>
              <a:rPr lang="ru-RU" b="1" i="1" dirty="0"/>
              <a:t> представители работодателей, </a:t>
            </a:r>
            <a:endParaRPr lang="ru-RU" dirty="0"/>
          </a:p>
          <a:p>
            <a:pPr lvl="0"/>
            <a:r>
              <a:rPr lang="ru-RU" b="1" i="1" dirty="0"/>
              <a:t>секретарь комиссии</a:t>
            </a:r>
            <a:r>
              <a:rPr lang="ru-RU" dirty="0"/>
              <a:t> из числа работников </a:t>
            </a:r>
            <a:r>
              <a:rPr lang="ru-RU" dirty="0" smtClean="0"/>
              <a:t>колледжа </a:t>
            </a:r>
            <a:r>
              <a:rPr lang="ru-RU" dirty="0"/>
              <a:t>(без права голоса в процедурах принятия решений).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342902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Проведение экзамена квалификационного в форме защиты </a:t>
            </a:r>
            <a:r>
              <a:rPr lang="ru-RU" sz="3100" dirty="0" err="1" smtClean="0"/>
              <a:t>портфолио</a:t>
            </a: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3100" dirty="0" smtClean="0"/>
              <a:t>ПМ 01 «Участие в проектировании зданий и сооружений» </a:t>
            </a:r>
            <a:br>
              <a:rPr lang="ru-RU" sz="3100" dirty="0" smtClean="0"/>
            </a:br>
            <a:r>
              <a:rPr lang="ru-RU" sz="3100" dirty="0" smtClean="0"/>
              <a:t>специальности 08.02.01.«Строительство и эксплуатация зданий и сооружений»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307409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МДК 01.01</a:t>
            </a:r>
          </a:p>
          <a:p>
            <a:r>
              <a:rPr lang="ru-RU" dirty="0" smtClean="0"/>
              <a:t>КП 1</a:t>
            </a:r>
          </a:p>
          <a:p>
            <a:r>
              <a:rPr lang="ru-RU" dirty="0" smtClean="0"/>
              <a:t>КП 2</a:t>
            </a:r>
          </a:p>
          <a:p>
            <a:r>
              <a:rPr lang="ru-RU" dirty="0" smtClean="0"/>
              <a:t>МДК 01.02</a:t>
            </a:r>
          </a:p>
          <a:p>
            <a:r>
              <a:rPr lang="ru-RU" dirty="0" smtClean="0"/>
              <a:t>КП 4</a:t>
            </a:r>
          </a:p>
          <a:p>
            <a:r>
              <a:rPr lang="ru-RU" dirty="0" smtClean="0"/>
              <a:t>УП 01.01 Строительные работы</a:t>
            </a:r>
          </a:p>
          <a:p>
            <a:r>
              <a:rPr lang="ru-RU" dirty="0" smtClean="0"/>
              <a:t>УП 01.02 Геодезическая</a:t>
            </a:r>
          </a:p>
          <a:p>
            <a:r>
              <a:rPr lang="ru-RU" dirty="0" smtClean="0"/>
              <a:t>УП 01.03 Системы автоматизированного проектирования в строительстве</a:t>
            </a:r>
          </a:p>
          <a:p>
            <a:r>
              <a:rPr lang="ru-RU" dirty="0" smtClean="0">
                <a:hlinkClick r:id="rId2" action="ppaction://hlinkfile"/>
              </a:rPr>
              <a:t>ПП Производственная практика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Положение о проведении квалификационного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Экзамен (квалификационный) является формой промежуточной аттестации по профессиональному модулю. Экзамен (квалификационный) оценивает соответствие достигнутых образовательных результатов обучающихся по профессиональному модулю требованиям ФГОС СПО, </a:t>
            </a:r>
            <a:r>
              <a:rPr lang="ru-RU" dirty="0" err="1"/>
              <a:t>сформированность</a:t>
            </a:r>
            <a:r>
              <a:rPr lang="ru-RU" dirty="0"/>
              <a:t> профессиональных и общих компетенций, по показателям, указанным в разделе рабочей программы профессионального модуля «Требования к результатам освоения основной профессиональной образовательной программы» и готовность обучающегося к выполнению определенного вида профессиональной деятельности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Экзамен </a:t>
            </a:r>
            <a:r>
              <a:rPr lang="ru-RU" dirty="0"/>
              <a:t>(квалификационный) является формой независимой от исполнителя образовательной услуги оценки </a:t>
            </a:r>
            <a:r>
              <a:rPr lang="ru-RU" dirty="0" err="1"/>
              <a:t>компетентностных</a:t>
            </a:r>
            <a:r>
              <a:rPr lang="ru-RU" dirty="0"/>
              <a:t> образовательных результатов с участием внешних экспертов, в том числе работодателей.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СТРУКТУРА И СОДЕРЖАНИЕ ЭКЗАМЕНА (КВАЛИФИКАЦИОННОГО)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/>
              <a:t>Защита курсовой работы (проекта) </a:t>
            </a:r>
            <a:r>
              <a:rPr lang="ru-RU" dirty="0"/>
              <a:t>– оценка производится посредством сопоставления продукта (выхода) проекта с эталоном и оценки продемонстрированных на защите знаний, включая: 1) оценку </a:t>
            </a:r>
            <a:r>
              <a:rPr lang="ru-RU" dirty="0" err="1"/>
              <a:t>портфолио</a:t>
            </a:r>
            <a:r>
              <a:rPr lang="ru-RU" dirty="0"/>
              <a:t> проекта, иллюстрирующего ход работ; 2) оценку качества продукта; 3) оценку защиты проекта, включая ответы на вопросы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При организации квалификационного экзамена в форме защиты курсовой работы (проекта) необходимо соблюдение следующих требований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lvl="0"/>
            <a:r>
              <a:rPr lang="ru-RU" dirty="0"/>
              <a:t>выполнение обучающимися курсовой работы (проекта) осуществляется на заключительном этапе изучения междисциплинарного курса (курсов) в составе профессионального модуля и ориентировано на решение приоритетных комплексных профессиональных задач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курсовая работа (проект) по профессиональному модулю выполняется в сроки, определенные учебным планом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выдача обучающимся технических заданий по курсовым работам (проектам) осуществляется не позднее, чем за 2 месяца до дня их защиты на квалификационном экзамене.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lvl="2">
              <a:buNone/>
            </a:pPr>
            <a:r>
              <a:rPr lang="ru-RU" sz="2800" b="1" i="1" dirty="0" smtClean="0"/>
              <a:t>Выполнение комплексного практического задания–</a:t>
            </a:r>
            <a:r>
              <a:rPr lang="ru-RU" sz="2800" dirty="0" smtClean="0"/>
              <a:t> оценка производится путём сопоставления усвоенных алгоритмов деятельности с заданным эталоном деятельности.</a:t>
            </a:r>
          </a:p>
          <a:p>
            <a:r>
              <a:rPr lang="ru-RU" sz="2800" dirty="0" smtClean="0"/>
              <a:t>Комплексные практические задания для экзамена квалификационного могут быть следующих типов:</a:t>
            </a:r>
          </a:p>
          <a:p>
            <a:pPr lvl="0"/>
            <a:r>
              <a:rPr lang="ru-RU" sz="2800" dirty="0" smtClean="0"/>
              <a:t>задания, ориентированные на проверку освоения вида профессиональной деятельности в целом;</a:t>
            </a:r>
          </a:p>
          <a:p>
            <a:pPr lvl="0"/>
            <a:r>
              <a:rPr lang="ru-RU" sz="2800" dirty="0" smtClean="0"/>
              <a:t>задания, проверяющие освоение группы профессиональных компетенций, соответствующих определенному разделу модуля;</a:t>
            </a:r>
          </a:p>
          <a:p>
            <a:pPr lvl="0"/>
            <a:r>
              <a:rPr lang="ru-RU" sz="2800" dirty="0" smtClean="0"/>
              <a:t>задания, проверяющие отдельные профессиональные компетенции внутри профессионального модуля.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Защита </a:t>
            </a:r>
            <a:r>
              <a:rPr lang="ru-RU" b="1" i="1" dirty="0" err="1" smtClean="0"/>
              <a:t>портфолио</a:t>
            </a:r>
            <a:r>
              <a:rPr lang="ru-RU" dirty="0" smtClean="0"/>
              <a:t> – оценка производится путём сопоставления установленных требований с набором документированных свидетельских показаний, содержащихся в </a:t>
            </a:r>
            <a:r>
              <a:rPr lang="ru-RU" dirty="0" err="1" smtClean="0"/>
              <a:t>портфолио</a:t>
            </a:r>
            <a:r>
              <a:rPr lang="ru-RU" dirty="0" smtClean="0"/>
              <a:t> (</a:t>
            </a:r>
            <a:r>
              <a:rPr lang="ru-RU" dirty="0" err="1" smtClean="0"/>
              <a:t>портфолио</a:t>
            </a:r>
            <a:r>
              <a:rPr lang="ru-RU" dirty="0" smtClean="0"/>
              <a:t> может содержать практические работы, выполненные в учебном заведении и на производстве, отчеты по практике и пр.)</a:t>
            </a:r>
          </a:p>
          <a:p>
            <a:r>
              <a:rPr lang="ru-RU" b="1" i="1" dirty="0"/>
              <a:t>Защита исследовательской работы</a:t>
            </a:r>
            <a:r>
              <a:rPr lang="ru-RU" dirty="0"/>
              <a:t>, включая: 1) оценку отчёта о проведённом исследовании; 2) оценку выводов; 3) оценку защиты исследования, включая ответы на вопросы.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pPr marL="342900" lvl="2" indent="-342900"/>
            <a:r>
              <a:rPr lang="ru-RU" b="1" i="1" dirty="0">
                <a:solidFill>
                  <a:schemeClr val="tx1"/>
                </a:solidFill>
              </a:rPr>
              <a:t>Защита отчета по практике </a:t>
            </a:r>
            <a:r>
              <a:rPr lang="ru-RU" dirty="0">
                <a:solidFill>
                  <a:schemeClr val="tx1"/>
                </a:solidFill>
              </a:rPr>
              <a:t>– оценка производится путем разбора данных аттестационного листа (характеристики профессиональной деятельности студента на практике) с указанием видов работ, выполненных во время практики, их объема, качества выполнения в соответствии с технологией и требованиями организации, в которой проходила практика.</a:t>
            </a:r>
            <a:endParaRPr lang="ru-RU" sz="1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/>
          <a:lstStyle/>
          <a:p>
            <a:r>
              <a:rPr lang="ru-RU" dirty="0" smtClean="0"/>
              <a:t>Профессиональные модули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ПМ01. Участие в проектировании зданий и сооружений (практика, курсовые работы, теоретический материал)-</a:t>
            </a:r>
            <a:r>
              <a:rPr lang="ru-RU" dirty="0" err="1" smtClean="0"/>
              <a:t>портфолио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ПМ02. Выполнение технологических процессов при строительстве, эксплуатации и реконструкции строительных объектов –защита отчета по практике.</a:t>
            </a:r>
          </a:p>
          <a:p>
            <a:pPr>
              <a:buNone/>
            </a:pPr>
            <a:r>
              <a:rPr lang="ru-RU" dirty="0" smtClean="0"/>
              <a:t>ПМ03. Организация деятельности структурных подразделений при выполнении строительно-монтажных работ при эксплуатации и реконструкции строительных объектов- выполнение комплексного практического задания.</a:t>
            </a:r>
          </a:p>
          <a:p>
            <a:pPr>
              <a:buNone/>
            </a:pPr>
            <a:r>
              <a:rPr lang="ru-RU" dirty="0" smtClean="0"/>
              <a:t>ПМ04. Организация видов работ при эксплуатации и реконструкции строительных объектов- выполнение комплексного практического задания.</a:t>
            </a:r>
          </a:p>
          <a:p>
            <a:pPr>
              <a:buNone/>
            </a:pPr>
            <a:r>
              <a:rPr lang="ru-RU" dirty="0" smtClean="0"/>
              <a:t>ПМ05.  Выполнение работ по рабочей профессии «Штукатур, маляр. Каменщик» - выполнение  комплексного практического задания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r>
              <a:rPr lang="ru-RU" sz="3600" b="1" dirty="0"/>
              <a:t>УСЛОВИЯ ДОПУСКА К ЭКЗАМЕНУ (КВАЛИФИКАЦИОННОМУ)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 экзамену (квалификационному) допускаются обучающиеся, освоившие все элементы программы профессионального модуля (междисциплинарные курсы и практики) и успешно прошедшие предусмотренные учебным планом формы промежуточной аттестации по междисциплинарным курсам и практикам.</a:t>
            </a:r>
          </a:p>
          <a:p>
            <a:r>
              <a:rPr lang="ru-RU" dirty="0" smtClean="0"/>
              <a:t>Результаты </a:t>
            </a:r>
            <a:r>
              <a:rPr lang="ru-RU" dirty="0"/>
              <a:t>промежуточной аттестации заносятся в ведомость допуска к экзамену (квалификационному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УСЛОВИЯ ПОДГОТОВКИ И ПОРЯДОК ПРОВЕДЕНИЯ ЭКЗАМЕНА (КВАЛИФИКАЦИОННОГО)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Преподавателями профессионального цикла разрабатываются комплекты оценочных средств для экзамена </a:t>
            </a:r>
            <a:r>
              <a:rPr lang="ru-RU" dirty="0" smtClean="0"/>
              <a:t>по </a:t>
            </a:r>
            <a:r>
              <a:rPr lang="ru-RU" dirty="0"/>
              <a:t>профессиональным </a:t>
            </a:r>
            <a:r>
              <a:rPr lang="ru-RU" dirty="0" smtClean="0"/>
              <a:t>модулям. </a:t>
            </a:r>
            <a:r>
              <a:rPr lang="ru-RU" dirty="0"/>
              <a:t>Комплект оценочных средств для экзамена </a:t>
            </a:r>
            <a:r>
              <a:rPr lang="ru-RU" dirty="0" smtClean="0"/>
              <a:t>рассматривается </a:t>
            </a:r>
            <a:r>
              <a:rPr lang="ru-RU" dirty="0"/>
              <a:t>на заседании предметно-цикловой комиссии, обсуждается на заседании методического совета и утверждается заместителем директора по учебной работе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Конкретные формы и процедура проведения экзамена ,а так же перечень заданий доводятся до сведения обучающихся в течение первых двух месяцев от начала обучения.</a:t>
            </a:r>
          </a:p>
          <a:p>
            <a:r>
              <a:rPr lang="ru-RU" dirty="0" smtClean="0"/>
              <a:t>Экзамен проводится непосредственно по завершении обучения по профессиональному модулю.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930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Проведение квалификационного экзамена по специальности 08.02.01. «Строительство и эксплуатация зданий и сооружений» </vt:lpstr>
      <vt:lpstr>Положение о проведении квалификационного экзамена</vt:lpstr>
      <vt:lpstr>СТРУКТУРА И СОДЕРЖАНИЕ ЭКЗАМЕНА (КВАЛИФИКАЦИОННОГО) </vt:lpstr>
      <vt:lpstr>Презентация PowerPoint</vt:lpstr>
      <vt:lpstr>Презентация PowerPoint</vt:lpstr>
      <vt:lpstr>Презентация PowerPoint</vt:lpstr>
      <vt:lpstr>Профессиональные модули</vt:lpstr>
      <vt:lpstr>УСЛОВИЯ ДОПУСКА К ЭКЗАМЕНУ (КВАЛИФИКАЦИОННОМУ) </vt:lpstr>
      <vt:lpstr>УСЛОВИЯ ПОДГОТОВКИ И ПОРЯДОК ПРОВЕДЕНИЯ ЭКЗАМЕНА (КВАЛИФИКАЦИОННОГО) </vt:lpstr>
      <vt:lpstr>Презентация PowerPoint</vt:lpstr>
      <vt:lpstr>К началу экзамена квалификационного должны быть подготовлены следующие документы: </vt:lpstr>
      <vt:lpstr>СОСТАВ АТТЕСТАЦИОННОЙ КОМИССИИ </vt:lpstr>
      <vt:lpstr>Проведение экзамена квалификационного в форме защиты портфолио  ПМ 01 «Участие в проектировании зданий и сооружений»  специальности 08.02.01.«Строительство и эксплуатация зданий и сооружений»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квалификационного экзамена по специальности 08.02.01. «Строительство и эксплуатация зданий и соружений»</dc:title>
  <dc:creator>Владимир</dc:creator>
  <cp:lastModifiedBy>user</cp:lastModifiedBy>
  <cp:revision>8</cp:revision>
  <dcterms:created xsi:type="dcterms:W3CDTF">2018-02-26T17:06:52Z</dcterms:created>
  <dcterms:modified xsi:type="dcterms:W3CDTF">2018-02-28T06:49:25Z</dcterms:modified>
</cp:coreProperties>
</file>