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732" r:id="rId1"/>
  </p:sldMasterIdLst>
  <p:sldIdLst>
    <p:sldId id="256" r:id="rId2"/>
    <p:sldId id="257" r:id="rId3"/>
    <p:sldId id="258" r:id="rId4"/>
    <p:sldId id="266" r:id="rId5"/>
    <p:sldId id="261" r:id="rId6"/>
    <p:sldId id="267" r:id="rId7"/>
    <p:sldId id="262" r:id="rId8"/>
    <p:sldId id="269" r:id="rId9"/>
    <p:sldId id="263" r:id="rId10"/>
    <p:sldId id="270" r:id="rId11"/>
    <p:sldId id="265" r:id="rId12"/>
    <p:sldId id="268" r:id="rId13"/>
    <p:sldId id="273" r:id="rId14"/>
    <p:sldId id="276" r:id="rId15"/>
    <p:sldId id="271" r:id="rId16"/>
    <p:sldId id="275" r:id="rId17"/>
    <p:sldId id="274" r:id="rId18"/>
    <p:sldId id="277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EC5FE584-BC5C-487B-9B2D-C710E25512EA}" type="datetimeFigureOut">
              <a:rPr lang="ru-RU" smtClean="0"/>
              <a:pPr/>
              <a:t>28.02.2018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F277291E-2D31-4E0A-A50D-97424D1598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5FE584-BC5C-487B-9B2D-C710E25512EA}" type="datetimeFigureOut">
              <a:rPr lang="ru-RU" smtClean="0"/>
              <a:pPr/>
              <a:t>28.02.2018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77291E-2D31-4E0A-A50D-97424D1598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EC5FE584-BC5C-487B-9B2D-C710E25512EA}" type="datetimeFigureOut">
              <a:rPr lang="ru-RU" smtClean="0"/>
              <a:pPr/>
              <a:t>28.02.2018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277291E-2D31-4E0A-A50D-97424D1598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5FE584-BC5C-487B-9B2D-C710E25512EA}" type="datetimeFigureOut">
              <a:rPr lang="ru-RU" smtClean="0"/>
              <a:pPr/>
              <a:t>28.02.2018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77291E-2D31-4E0A-A50D-97424D1598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C5FE584-BC5C-487B-9B2D-C710E25512EA}" type="datetimeFigureOut">
              <a:rPr lang="ru-RU" smtClean="0"/>
              <a:pPr/>
              <a:t>28.02.2018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F277291E-2D31-4E0A-A50D-97424D1598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5FE584-BC5C-487B-9B2D-C710E25512EA}" type="datetimeFigureOut">
              <a:rPr lang="ru-RU" smtClean="0"/>
              <a:pPr/>
              <a:t>28.02.2018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77291E-2D31-4E0A-A50D-97424D1598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5FE584-BC5C-487B-9B2D-C710E25512EA}" type="datetimeFigureOut">
              <a:rPr lang="ru-RU" smtClean="0"/>
              <a:pPr/>
              <a:t>28.02.2018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77291E-2D31-4E0A-A50D-97424D1598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5FE584-BC5C-487B-9B2D-C710E25512EA}" type="datetimeFigureOut">
              <a:rPr lang="ru-RU" smtClean="0"/>
              <a:pPr/>
              <a:t>28.02.2018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77291E-2D31-4E0A-A50D-97424D1598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C5FE584-BC5C-487B-9B2D-C710E25512EA}" type="datetimeFigureOut">
              <a:rPr lang="ru-RU" smtClean="0"/>
              <a:pPr/>
              <a:t>28.02.2018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77291E-2D31-4E0A-A50D-97424D1598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5FE584-BC5C-487B-9B2D-C710E25512EA}" type="datetimeFigureOut">
              <a:rPr lang="ru-RU" smtClean="0"/>
              <a:pPr/>
              <a:t>28.02.2018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77291E-2D31-4E0A-A50D-97424D1598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5FE584-BC5C-487B-9B2D-C710E25512EA}" type="datetimeFigureOut">
              <a:rPr lang="ru-RU" smtClean="0"/>
              <a:pPr/>
              <a:t>28.02.2018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77291E-2D31-4E0A-A50D-97424D15980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EC5FE584-BC5C-487B-9B2D-C710E25512EA}" type="datetimeFigureOut">
              <a:rPr lang="ru-RU" smtClean="0"/>
              <a:pPr/>
              <a:t>28.02.2018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F277291E-2D31-4E0A-A50D-97424D15980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&#1055;&#1056;&#1048;&#1052;&#1045;&#1056;%201.docx" TargetMode="External"/><Relationship Id="rId2" Type="http://schemas.openxmlformats.org/officeDocument/2006/relationships/hyperlink" Target="&#1056;&#1072;&#1089;&#1095;&#1105;&#1090;%20&#1087;&#1086;&#1090;&#1088;&#1077;&#1073;&#1085;&#1086;&#1089;&#1090;&#1080;%20&#1074;%20&#1084;&#1072;&#1090;&#1077;&#1088;&#1080;&#1072;&#1083;&#1072;&#1093;%20&#1080;%20&#1080;&#1085;&#1089;&#1090;&#1088;&#1091;&#1084;&#1077;&#1085;&#1090;&#1072;&#1093;%20&#1076;&#1083;&#1103;%20&#1086;&#1096;&#1090;&#1091;&#1082;&#1072;&#1090;&#1091;&#1088;&#1080;&#1074;&#1072;&#1085;&#1080;&#1103;%20&#1087;&#1086;&#1074;&#1077;&#1088;&#1093;&#1085;&#1086;&#1089;&#1090;&#1077;&#1081;%20&#1088;&#1072;&#1089;&#1090;&#1074;&#1086;&#1088;&#1072;&#1084;&#1080;.docx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&#1055;&#1086;&#1089;&#1090;&#1088;&#1086;&#1077;&#1085;&#1080;&#1077;&#1089;&#1093;&#1077;&#1084;&#1099;&#1086;&#1088;&#1075;&#1072;&#1085;&#1080;&#1079;&#1072;&#1094;&#1080;&#1080;&#1088;&#1072;&#1073;&#1086;&#1095;&#1077;&#1075;&#1086;&#1084;&#1077;&#1089;&#1090;&#1072;&#1087;&#1088;&#1080;&#1087;&#1086;&#1076;&#1075;&#1086;&#1090;&#1086;&#1074;&#1082;&#1077;%20&#1087;&#1086;&#1074;&#1077;&#1088;&#1093;&#1085;&#1086;&#1089;&#1090;&#1077;&#1081;%20&#1087;&#1086;&#1076;%20&#1086;&#1096;&#1090;&#1091;&#1082;&#1072;&#1090;&#1091;&#1088;&#1080;&#1074;&#1072;&#1085;&#1080;&#1077;.docx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&#1057;&#1086;&#1089;&#1090;&#1072;&#1074;&#1083;&#1077;&#1085;&#1080;&#1077;%20&#1090;&#1072;&#1073;&#1083;&#1080;&#1094;&#1099;%20&#1076;&#1077;&#1092;&#1077;&#1082;&#1090;&#1086;&#1074;.docx" TargetMode="External"/><Relationship Id="rId2" Type="http://schemas.openxmlformats.org/officeDocument/2006/relationships/hyperlink" Target="&#1057;&#1086;&#1089;&#1090;&#1072;&#1074;&#1083;&#1077;&#1085;&#1080;&#1077;%20&#1090;&#1072;&#1073;&#1083;&#1080;&#1094;&#1099;%20&#1076;&#1086;&#1087;&#1091;&#1089;&#1090;&#1080;&#1084;&#1099;&#1093;%20&#1086;&#1090;&#1082;&#1083;&#1086;&#1085;&#1077;&#1085;&#1080;&#1081;%20&#1086;&#1090;%20&#1090;&#1088;&#1077;&#1073;&#1086;&#1074;&#1072;&#1085;&#1080;&#1081;%20&#1082;%20&#1082;&#1072;&#1095;&#1077;&#1089;&#1090;&#1074;&#1091;%20&#1096;&#1090;&#1091;&#1082;&#1072;&#1090;&#1091;&#1088;&#1082;&#1080;.docx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hyperlink" Target="&#1050;&#1054;&#1057;%20&#1052;&#1044;&#1050;%20&#1096;&#1090;&#1091;&#1082;%20&#1088;&#1072;&#1073;.docx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&#1055;&#1056;&#1040;&#1050;&#1058;&#1048;&#1063;&#1045;&#1057;&#1050;&#1040;&#1071;%20&#1056;&#1040;&#1041;&#1054;&#1058;&#1040;%20&#1087;&#1086;%20&#1058;&#1054;&#1057;&#1056;.docx" TargetMode="External"/><Relationship Id="rId2" Type="http://schemas.openxmlformats.org/officeDocument/2006/relationships/hyperlink" Target="&#1056;&#1072;&#1079;&#1088;&#1072;&#1073;&#1086;&#1090;&#1082;&#1072;%20&#1080;&#1085;&#1089;&#1090;&#1088;&#1091;&#1082;&#1094;&#1080;&#1086;&#1085;&#1085;&#1086;.docx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&#1057;&#1086;&#1089;&#1090;&#1072;&#1074;&#1083;&#1077;&#1085;&#1080;&#1077;%20&#1090;&#1072;&#1073;&#1083;&#1080;&#1094;&#1099;%20&#1074;&#1080;&#1076;&#1086;&#1074;%20&#1084;&#1072;&#1090;&#1077;&#1088;&#1080;&#1072;&#1083;&#1086;&#1074;%20&#1076;&#1083;&#1103;%20&#1087;&#1086;&#1076;&#1075;&#1086;&#1090;&#1086;&#1074;&#1082;&#1080;%20&#1087;&#1086;&#1074;&#1077;&#1088;&#1093;&#1085;&#1086;&#1089;&#1090;&#1077;&#1081;%20&#1080;%20&#1080;&#1085;&#1089;&#1090;&#1088;&#1091;&#1084;&#1077;&#1085;&#1090;&#1086;&#1074;%20&#1076;&#1083;&#1103;%20&#1088;&#1072;&#1073;&#1086;&#1090;&#1099;%20&#1089;%20&#1085;&#1080;&#1084;&#1080;.docx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908720"/>
            <a:ext cx="8208912" cy="34290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/>
              <a:t>Теоретическая подготовка обучающихся к проведению квалификационного экзамена по модулю ППКРКС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43808" y="3375491"/>
            <a:ext cx="5461992" cy="685800"/>
          </a:xfr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7495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7239000" cy="6123080"/>
          </a:xfrm>
          <a:solidFill>
            <a:schemeClr val="accent2">
              <a:lumMod val="75000"/>
            </a:schemeClr>
          </a:solidFill>
        </p:spPr>
        <p:txBody>
          <a:bodyPr/>
          <a:lstStyle/>
          <a:p>
            <a:endParaRPr lang="ru-RU" dirty="0" smtClean="0">
              <a:solidFill>
                <a:srgbClr val="7030A0"/>
              </a:solidFill>
              <a:hlinkClick r:id="rId2" action="ppaction://hlinkfile"/>
            </a:endParaRPr>
          </a:p>
          <a:p>
            <a:endParaRPr lang="ru-RU" dirty="0" smtClean="0">
              <a:solidFill>
                <a:srgbClr val="7030A0"/>
              </a:solidFill>
              <a:hlinkClick r:id="rId2" action="ppaction://hlinkfile"/>
            </a:endParaRPr>
          </a:p>
          <a:p>
            <a:endParaRPr lang="ru-RU" dirty="0" smtClean="0">
              <a:solidFill>
                <a:srgbClr val="7030A0"/>
              </a:solidFill>
              <a:hlinkClick r:id="rId2" action="ppaction://hlinkfile"/>
            </a:endParaRPr>
          </a:p>
          <a:p>
            <a:endParaRPr lang="ru-RU" dirty="0" smtClean="0">
              <a:solidFill>
                <a:srgbClr val="7030A0"/>
              </a:solidFill>
              <a:hlinkClick r:id="rId2" action="ppaction://hlinkfile"/>
            </a:endParaRPr>
          </a:p>
          <a:p>
            <a:r>
              <a:rPr lang="ru-RU" dirty="0" smtClean="0">
                <a:solidFill>
                  <a:srgbClr val="7030A0"/>
                </a:solidFill>
                <a:hlinkClick r:id="rId2" action="ppaction://hlinkfile"/>
              </a:rPr>
              <a:t>Практическое </a:t>
            </a:r>
            <a:r>
              <a:rPr lang="ru-RU" dirty="0">
                <a:solidFill>
                  <a:srgbClr val="7030A0"/>
                </a:solidFill>
                <a:hlinkClick r:id="rId2" action="ppaction://hlinkfile"/>
              </a:rPr>
              <a:t>занятие «Расчёт потребности в материалах и инструментах </a:t>
            </a:r>
            <a:r>
              <a:rPr lang="ru-RU" dirty="0" smtClean="0">
                <a:solidFill>
                  <a:srgbClr val="7030A0"/>
                </a:solidFill>
                <a:hlinkClick r:id="rId2" action="ppaction://hlinkfile"/>
              </a:rPr>
              <a:t>для оштукатуривания </a:t>
            </a:r>
            <a:r>
              <a:rPr lang="ru-RU" dirty="0">
                <a:solidFill>
                  <a:srgbClr val="7030A0"/>
                </a:solidFill>
                <a:hlinkClick r:id="rId2" action="ppaction://hlinkfile"/>
              </a:rPr>
              <a:t>поверхностей </a:t>
            </a:r>
            <a:r>
              <a:rPr lang="ru-RU" dirty="0" smtClean="0">
                <a:solidFill>
                  <a:srgbClr val="7030A0"/>
                </a:solidFill>
                <a:hlinkClick r:id="rId2" action="ppaction://hlinkfile"/>
              </a:rPr>
              <a:t>           растворами</a:t>
            </a:r>
            <a:r>
              <a:rPr lang="ru-RU" dirty="0" smtClean="0">
                <a:solidFill>
                  <a:srgbClr val="7030A0"/>
                </a:solidFill>
                <a:hlinkClick r:id="rId2" action="ppaction://hlinkfile"/>
              </a:rPr>
              <a:t>»</a:t>
            </a:r>
            <a:endParaRPr lang="ru-RU" dirty="0" smtClean="0">
              <a:solidFill>
                <a:srgbClr val="7030A0"/>
              </a:solidFill>
            </a:endParaRPr>
          </a:p>
          <a:p>
            <a:endParaRPr lang="ru-RU" dirty="0">
              <a:solidFill>
                <a:srgbClr val="7030A0"/>
              </a:solidFill>
            </a:endParaRPr>
          </a:p>
          <a:p>
            <a:r>
              <a:rPr lang="ru-RU" u="sng" dirty="0">
                <a:solidFill>
                  <a:srgbClr val="FFFF00"/>
                </a:solidFill>
                <a:hlinkClick r:id="rId3" action="ppaction://hlinkfile"/>
              </a:rPr>
              <a:t>Решение задач на определение объема работ и расчета потребности в растворе.</a:t>
            </a:r>
            <a:endParaRPr lang="ru-RU" u="sng" dirty="0">
              <a:solidFill>
                <a:srgbClr val="FFFF00"/>
              </a:solidFill>
            </a:endParaRPr>
          </a:p>
          <a:p>
            <a:endParaRPr lang="ru-RU" dirty="0">
              <a:solidFill>
                <a:srgbClr val="7030A0"/>
              </a:solidFill>
            </a:endParaRP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33847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7239000" cy="1274400"/>
          </a:xfrm>
        </p:spPr>
        <p:txBody>
          <a:bodyPr>
            <a:normAutofit/>
          </a:bodyPr>
          <a:lstStyle/>
          <a:p>
            <a:r>
              <a:rPr lang="ru-RU" sz="2000" dirty="0"/>
              <a:t>Соответствие вопросов заданий квалификационного экзамена темам общепрофессиональных предметов и темам МДК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46229432"/>
              </p:ext>
            </p:extLst>
          </p:nvPr>
        </p:nvGraphicFramePr>
        <p:xfrm>
          <a:off x="107504" y="1609724"/>
          <a:ext cx="7992888" cy="49337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96444"/>
                <a:gridCol w="3996444"/>
              </a:tblGrid>
              <a:tr h="845284">
                <a:tc>
                  <a:txBody>
                    <a:bodyPr/>
                    <a:lstStyle/>
                    <a:p>
                      <a:r>
                        <a:rPr lang="ru-RU" dirty="0" smtClean="0"/>
                        <a:t>Содержание части А задания квалификационного экзамена</a:t>
                      </a:r>
                      <a:endParaRPr lang="ru-RU" dirty="0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Тема, в которой данный вопрос изучается</a:t>
                      </a:r>
                      <a:endParaRPr lang="ru-RU" dirty="0"/>
                    </a:p>
                  </a:txBody>
                  <a:tcPr marL="80433" marR="80433"/>
                </a:tc>
              </a:tr>
              <a:tr h="3018871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800" kern="50" dirty="0" smtClean="0">
                          <a:effectLst/>
                          <a:latin typeface="+mn-lt"/>
                          <a:ea typeface="Times New Roman"/>
                        </a:rPr>
                        <a:t>Организовать рабочее место</a:t>
                      </a:r>
                      <a:endParaRPr lang="ru-RU" sz="1600" kern="50" dirty="0" smtClean="0">
                        <a:effectLst/>
                        <a:latin typeface="+mn-lt"/>
                        <a:ea typeface="Times New Roman"/>
                      </a:endParaRPr>
                    </a:p>
                    <a:p>
                      <a:endParaRPr lang="ru-RU" dirty="0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Тема 1.4. Технология оштукатуривания поверхностей.</a:t>
                      </a:r>
                    </a:p>
                    <a:p>
                      <a:r>
                        <a:rPr lang="ru-RU" dirty="0" smtClean="0"/>
                        <a:t> Организация труда на рабочем месте и техника безопасности</a:t>
                      </a:r>
                    </a:p>
                    <a:p>
                      <a:r>
                        <a:rPr lang="ru-RU" dirty="0" smtClean="0"/>
                        <a:t>при проведении штукатурных работ.</a:t>
                      </a:r>
                    </a:p>
                    <a:p>
                      <a:r>
                        <a:rPr lang="ru-RU" i="1" dirty="0" smtClean="0"/>
                        <a:t>Практическая занятие</a:t>
                      </a:r>
                    </a:p>
                    <a:p>
                      <a:r>
                        <a:rPr lang="ru-RU" i="1" dirty="0" smtClean="0"/>
                        <a:t>«Построение	схемы</a:t>
                      </a:r>
                      <a:r>
                        <a:rPr lang="ru-RU" i="1" baseline="0" dirty="0" smtClean="0"/>
                        <a:t> </a:t>
                      </a:r>
                      <a:r>
                        <a:rPr lang="ru-RU" i="1" dirty="0" smtClean="0"/>
                        <a:t>организации	рабочего</a:t>
                      </a:r>
                      <a:r>
                        <a:rPr lang="ru-RU" i="1" baseline="0" dirty="0" smtClean="0"/>
                        <a:t> </a:t>
                      </a:r>
                      <a:r>
                        <a:rPr lang="ru-RU" i="1" dirty="0" smtClean="0"/>
                        <a:t>места</a:t>
                      </a:r>
                      <a:r>
                        <a:rPr lang="ru-RU" i="1" baseline="0" dirty="0" smtClean="0"/>
                        <a:t> </a:t>
                      </a:r>
                      <a:r>
                        <a:rPr lang="ru-RU" i="1" dirty="0" smtClean="0"/>
                        <a:t>при</a:t>
                      </a:r>
                      <a:r>
                        <a:rPr lang="ru-RU" i="1" baseline="0" dirty="0" smtClean="0"/>
                        <a:t> </a:t>
                      </a:r>
                      <a:r>
                        <a:rPr lang="ru-RU" i="1" dirty="0" smtClean="0"/>
                        <a:t>подготовке поверхностей под оштукатуривание.»</a:t>
                      </a:r>
                      <a:endParaRPr lang="ru-RU" i="1" dirty="0"/>
                    </a:p>
                  </a:txBody>
                  <a:tcPr marL="80433" marR="80433"/>
                </a:tc>
              </a:tr>
              <a:tr h="489728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80433" marR="80433"/>
                </a:tc>
              </a:tr>
              <a:tr h="489728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80433" marR="80433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6903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7239000" cy="6123080"/>
          </a:xfrm>
          <a:solidFill>
            <a:schemeClr val="accent2">
              <a:lumMod val="75000"/>
            </a:schemeClr>
          </a:solidFill>
        </p:spPr>
        <p:txBody>
          <a:bodyPr/>
          <a:lstStyle/>
          <a:p>
            <a:endParaRPr lang="ru-RU" dirty="0" smtClean="0">
              <a:hlinkClick r:id="rId2" action="ppaction://hlinkfile"/>
            </a:endParaRPr>
          </a:p>
          <a:p>
            <a:endParaRPr lang="ru-RU" dirty="0" smtClean="0">
              <a:hlinkClick r:id="rId2" action="ppaction://hlinkfile"/>
            </a:endParaRPr>
          </a:p>
          <a:p>
            <a:endParaRPr lang="ru-RU" dirty="0" smtClean="0">
              <a:hlinkClick r:id="rId2" action="ppaction://hlinkfile"/>
            </a:endParaRPr>
          </a:p>
          <a:p>
            <a:r>
              <a:rPr lang="ru-RU" dirty="0" smtClean="0">
                <a:hlinkClick r:id="rId2" action="ppaction://hlinkfile"/>
              </a:rPr>
              <a:t>«</a:t>
            </a:r>
            <a:r>
              <a:rPr lang="ru-RU" dirty="0">
                <a:hlinkClick r:id="rId2" action="ppaction://hlinkfile"/>
              </a:rPr>
              <a:t>Построение	схемы </a:t>
            </a:r>
            <a:r>
              <a:rPr lang="ru-RU" dirty="0" smtClean="0">
                <a:hlinkClick r:id="rId2" action="ppaction://hlinkfile"/>
              </a:rPr>
              <a:t>организации рабочего </a:t>
            </a:r>
            <a:r>
              <a:rPr lang="ru-RU" dirty="0">
                <a:hlinkClick r:id="rId2" action="ppaction://hlinkfile"/>
              </a:rPr>
              <a:t>места при подготовке поверхностей под оштукатуривание.»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80870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7239000" cy="1274400"/>
          </a:xfrm>
        </p:spPr>
        <p:txBody>
          <a:bodyPr>
            <a:normAutofit/>
          </a:bodyPr>
          <a:lstStyle/>
          <a:p>
            <a:r>
              <a:rPr lang="ru-RU" sz="2000" dirty="0"/>
              <a:t>Соответствие вопросов заданий квалификационного экзамена темам общепрофессиональных предметов и темам МДК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69012477"/>
              </p:ext>
            </p:extLst>
          </p:nvPr>
        </p:nvGraphicFramePr>
        <p:xfrm>
          <a:off x="107504" y="1609724"/>
          <a:ext cx="7992888" cy="63053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96444"/>
                <a:gridCol w="3996444"/>
              </a:tblGrid>
              <a:tr h="845284">
                <a:tc>
                  <a:txBody>
                    <a:bodyPr/>
                    <a:lstStyle/>
                    <a:p>
                      <a:r>
                        <a:rPr lang="ru-RU" dirty="0" smtClean="0"/>
                        <a:t>Содержание части Б задания квалификационного экзамена</a:t>
                      </a:r>
                      <a:endParaRPr lang="ru-RU" dirty="0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Тема, в которой данный вопрос изучается</a:t>
                      </a:r>
                      <a:endParaRPr lang="ru-RU" dirty="0"/>
                    </a:p>
                  </a:txBody>
                  <a:tcPr marL="80433" marR="80433"/>
                </a:tc>
              </a:tr>
              <a:tr h="3018871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latin typeface="Arial"/>
                          <a:cs typeface="Arial"/>
                        </a:rPr>
                        <a:t>●</a:t>
                      </a:r>
                      <a:r>
                        <a:rPr lang="ru-RU" sz="1800" b="1" dirty="0" smtClean="0"/>
                        <a:t>произвести подготовку кирпичной стены к оштукатуриванию и произвести оштукатуривание</a:t>
                      </a:r>
                    </a:p>
                    <a:p>
                      <a:r>
                        <a:rPr lang="ru-RU" sz="1800" b="1" dirty="0" smtClean="0"/>
                        <a:t>•проверить качество  оштукатуренной поверхности  на соответствие критериям</a:t>
                      </a:r>
                    </a:p>
                    <a:p>
                      <a:r>
                        <a:rPr lang="ru-RU" sz="1800" b="1" dirty="0" smtClean="0"/>
                        <a:t>•анализировать качество оштукатуренной поверхности, определить дефекты оштукатуренной поверхности, выявить причины.</a:t>
                      </a:r>
                    </a:p>
                    <a:p>
                      <a:endParaRPr lang="ru-RU" dirty="0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Предмет «Технология штукатурных работ»</a:t>
                      </a:r>
                    </a:p>
                    <a:p>
                      <a:r>
                        <a:rPr lang="ru-RU" b="1" smtClean="0"/>
                        <a:t>Тема </a:t>
                      </a:r>
                      <a:r>
                        <a:rPr lang="ru-RU" b="1" smtClean="0"/>
                        <a:t>1.5</a:t>
                      </a:r>
                      <a:endParaRPr lang="en-US" b="1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Практическое</a:t>
                      </a:r>
                      <a:r>
                        <a:rPr kumimoji="0" lang="ru-RU" sz="1800" b="1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задание: «</a:t>
                      </a:r>
                      <a:r>
                        <a:rPr kumimoji="0" lang="ru-RU" sz="1800" b="1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Составление таблицы допустимых отклонений от требований к качеству штукатурки»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Практическое задание:</a:t>
                      </a:r>
                    </a:p>
                    <a:p>
                      <a:pPr marL="0" marR="0" lvl="2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Составление таблицы «Дефекты штукатурки, причины появления и способы устранения»</a:t>
                      </a:r>
                      <a:endParaRPr kumimoji="0" lang="ru-RU" sz="1600" i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8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dirty="0"/>
                    </a:p>
                  </a:txBody>
                  <a:tcPr marL="80433" marR="80433"/>
                </a:tc>
              </a:tr>
              <a:tr h="489728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80433" marR="80433"/>
                </a:tc>
              </a:tr>
              <a:tr h="489728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80433" marR="80433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9360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48680"/>
            <a:ext cx="7239000" cy="5907056"/>
          </a:xfrm>
          <a:solidFill>
            <a:schemeClr val="accent2"/>
          </a:solidFill>
        </p:spPr>
        <p:txBody>
          <a:bodyPr/>
          <a:lstStyle/>
          <a:p>
            <a:pPr>
              <a:buNone/>
            </a:pPr>
            <a:endParaRPr lang="ru-RU" sz="2800" b="1" dirty="0" smtClean="0">
              <a:solidFill>
                <a:schemeClr val="dk1"/>
              </a:solidFill>
              <a:hlinkClick r:id="rId2" action="ppaction://hlinkfile"/>
            </a:endParaRPr>
          </a:p>
          <a:p>
            <a:pPr>
              <a:buNone/>
            </a:pPr>
            <a:r>
              <a:rPr lang="ru-RU" sz="2800" b="1" dirty="0" smtClean="0">
                <a:solidFill>
                  <a:schemeClr val="dk1"/>
                </a:solidFill>
                <a:hlinkClick r:id="rId2" action="ppaction://hlinkfile"/>
              </a:rPr>
              <a:t>Практическое задание: «Составление таблицы допустимых отклонений от требований к качеству штукатурки»</a:t>
            </a:r>
            <a:endParaRPr lang="ru-RU" sz="2800" b="1" dirty="0" smtClean="0">
              <a:solidFill>
                <a:schemeClr val="dk1"/>
              </a:solidFill>
            </a:endParaRPr>
          </a:p>
          <a:p>
            <a:pPr marL="0" indent="0">
              <a:spcBef>
                <a:spcPts val="0"/>
              </a:spcBef>
              <a:buClrTx/>
              <a:buSzTx/>
              <a:buNone/>
              <a:defRPr/>
            </a:pPr>
            <a:endParaRPr lang="ru-RU" sz="1800" b="1" dirty="0" smtClean="0">
              <a:solidFill>
                <a:schemeClr val="dk1"/>
              </a:solidFill>
              <a:hlinkClick r:id="rId3" action="ppaction://hlinkfile"/>
            </a:endParaRPr>
          </a:p>
          <a:p>
            <a:pPr marL="0" indent="0">
              <a:spcBef>
                <a:spcPts val="0"/>
              </a:spcBef>
              <a:buClrTx/>
              <a:buSzTx/>
              <a:buNone/>
              <a:defRPr/>
            </a:pPr>
            <a:endParaRPr lang="ru-RU" sz="2800" b="1" dirty="0" smtClean="0">
              <a:solidFill>
                <a:schemeClr val="dk1"/>
              </a:solidFill>
              <a:hlinkClick r:id="rId3" action="ppaction://hlinkfile"/>
            </a:endParaRPr>
          </a:p>
          <a:p>
            <a:pPr marL="0" indent="0">
              <a:spcBef>
                <a:spcPts val="0"/>
              </a:spcBef>
              <a:buClrTx/>
              <a:buSzTx/>
              <a:buNone/>
              <a:defRPr/>
            </a:pPr>
            <a:r>
              <a:rPr lang="ru-RU" sz="2800" b="1" dirty="0" smtClean="0">
                <a:solidFill>
                  <a:schemeClr val="dk1"/>
                </a:solidFill>
                <a:hlinkClick r:id="rId3" action="ppaction://hlinkfile"/>
              </a:rPr>
              <a:t>Практическое задание:</a:t>
            </a:r>
          </a:p>
          <a:p>
            <a:pPr marL="0" lvl="2" indent="0">
              <a:spcBef>
                <a:spcPts val="0"/>
              </a:spcBef>
              <a:buClrTx/>
              <a:buSzTx/>
              <a:buNone/>
              <a:defRPr/>
            </a:pPr>
            <a:r>
              <a:rPr lang="ru-RU" sz="2800" b="1" dirty="0" smtClean="0">
                <a:solidFill>
                  <a:schemeClr val="dk1"/>
                </a:solidFill>
                <a:hlinkClick r:id="rId3" action="ppaction://hlinkfile"/>
              </a:rPr>
              <a:t> Составление таблицы «Дефекты   штукатурки, причины появления и способы устранения»</a:t>
            </a:r>
            <a:endParaRPr lang="ru-RU" sz="2800" b="1" dirty="0" smtClean="0">
              <a:solidFill>
                <a:schemeClr val="dk1"/>
              </a:solidFill>
            </a:endParaRPr>
          </a:p>
          <a:p>
            <a:endParaRPr lang="ru-RU" sz="2800" b="1" dirty="0" smtClean="0">
              <a:solidFill>
                <a:schemeClr val="dk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0470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dirty="0" smtClean="0">
                <a:hlinkClick r:id="rId2" action="ppaction://hlinkfile"/>
              </a:rPr>
              <a:t>Дифференцированный зачет по МДК</a:t>
            </a:r>
            <a:endParaRPr lang="ru-RU" sz="32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052737"/>
            <a:ext cx="7848871" cy="56886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49680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7239000" cy="4608512"/>
          </a:xfrm>
        </p:spPr>
        <p:txBody>
          <a:bodyPr/>
          <a:lstStyle/>
          <a:p>
            <a:pPr marL="0" indent="0" algn="ctr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1400" dirty="0">
                <a:latin typeface="Times New Roman" pitchFamily="18" charset="0"/>
                <a:ea typeface="Calibri"/>
                <a:cs typeface="Times New Roman" pitchFamily="18" charset="0"/>
              </a:rPr>
              <a:t>Результаты обучения по предмету МДК 01.01 «Технология штукатурных </a:t>
            </a:r>
            <a:r>
              <a:rPr lang="ru-RU" sz="1400" dirty="0" smtClean="0">
                <a:latin typeface="Times New Roman" pitchFamily="18" charset="0"/>
                <a:ea typeface="Calibri"/>
                <a:cs typeface="Times New Roman" pitchFamily="18" charset="0"/>
              </a:rPr>
              <a:t>работ»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1400" dirty="0" smtClean="0">
                <a:latin typeface="Times New Roman" pitchFamily="18" charset="0"/>
                <a:ea typeface="Calibri"/>
                <a:cs typeface="Times New Roman" pitchFamily="18" charset="0"/>
              </a:rPr>
              <a:t>Группа</a:t>
            </a:r>
            <a:r>
              <a:rPr lang="ru-RU" sz="1400" dirty="0">
                <a:latin typeface="Times New Roman" pitchFamily="18" charset="0"/>
                <a:ea typeface="Calibri"/>
                <a:cs typeface="Times New Roman" pitchFamily="18" charset="0"/>
              </a:rPr>
              <a:t>:</a:t>
            </a:r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7512179"/>
              </p:ext>
            </p:extLst>
          </p:nvPr>
        </p:nvGraphicFramePr>
        <p:xfrm>
          <a:off x="467544" y="1196752"/>
          <a:ext cx="7238998" cy="5456592"/>
        </p:xfrm>
        <a:graphic>
          <a:graphicData uri="http://schemas.openxmlformats.org/drawingml/2006/table">
            <a:tbl>
              <a:tblPr firstRow="1" firstCol="1" bandRow="1"/>
              <a:tblGrid>
                <a:gridCol w="901211"/>
                <a:gridCol w="422457"/>
                <a:gridCol w="422457"/>
                <a:gridCol w="422457"/>
                <a:gridCol w="422457"/>
                <a:gridCol w="422457"/>
                <a:gridCol w="422457"/>
                <a:gridCol w="422457"/>
                <a:gridCol w="422923"/>
                <a:gridCol w="422457"/>
                <a:gridCol w="422457"/>
                <a:gridCol w="422457"/>
                <a:gridCol w="422457"/>
                <a:gridCol w="422457"/>
                <a:gridCol w="422457"/>
                <a:gridCol w="422923"/>
              </a:tblGrid>
              <a:tr h="62812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Ф .И. О. 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61" marR="50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Тема1.1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61" marR="50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Тема1.2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61" marR="50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Тема1.3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61" marR="50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Тема1.4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61" marR="50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Тема1.5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61" marR="50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Тема1.6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61" marR="50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Тема1.7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61" marR="50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Тема1.8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61" marR="50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Тема1.9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61" marR="50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Тема1.10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61" marR="50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Тема1.11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61" marR="50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Тема1.12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61" marR="50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Тема1.13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61" marR="50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Тема1.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14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61" marR="50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Итоговая оценка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61" marR="50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461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r>
                        <a:rPr lang="ru-RU" sz="9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61" marR="50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61" marR="50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61" marR="50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61" marR="50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61" marR="50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61" marR="50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61" marR="50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61" marR="50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61" marR="50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61" marR="50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61" marR="50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61" marR="50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61" marR="50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61" marR="50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61" marR="50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61" marR="50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461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ru-RU" sz="9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61" marR="50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61" marR="50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61" marR="50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61" marR="50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61" marR="50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61" marR="50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61" marR="50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61" marR="50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61" marR="50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61" marR="50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61" marR="50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61" marR="50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61" marR="50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61" marR="50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61" marR="50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61" marR="50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461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r>
                        <a:rPr lang="ru-RU" sz="9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61" marR="50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61" marR="50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61" marR="50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61" marR="50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61" marR="50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61" marR="50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61" marR="50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61" marR="50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61" marR="50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61" marR="50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61" marR="50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61" marR="50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61" marR="50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61" marR="50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61" marR="50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61" marR="50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461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r>
                        <a:rPr lang="ru-RU" sz="9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61" marR="50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61" marR="50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61" marR="50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61" marR="50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61" marR="50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61" marR="50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61" marR="50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61" marR="50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61" marR="50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61" marR="50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61" marR="50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61" marR="50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61" marR="50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61" marR="50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61" marR="50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61" marR="50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461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r>
                        <a:rPr lang="ru-RU" sz="9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61" marR="50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61" marR="50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61" marR="50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61" marR="50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61" marR="50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61" marR="50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61" marR="50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61" marR="50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61" marR="50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61" marR="50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61" marR="50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61" marR="50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61" marR="50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61" marR="50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61" marR="50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61" marR="50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461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r>
                        <a:rPr lang="ru-RU" sz="9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61" marR="50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61" marR="50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61" marR="50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61" marR="50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61" marR="50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61" marR="50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61" marR="50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61" marR="50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61" marR="50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61" marR="50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61" marR="50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61" marR="50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61" marR="50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61" marR="50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61" marR="50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61" marR="50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461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r>
                        <a:rPr lang="ru-RU" sz="9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61" marR="50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61" marR="50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61" marR="50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61" marR="50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61" marR="50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61" marR="50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61" marR="50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61" marR="50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61" marR="50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61" marR="50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61" marR="50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61" marR="50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61" marR="50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61" marR="50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61" marR="50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61" marR="50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461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r>
                        <a:rPr lang="ru-RU" sz="9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61" marR="50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61" marR="50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61" marR="50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61" marR="50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61" marR="50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61" marR="50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61" marR="50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61" marR="50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61" marR="50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61" marR="50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61" marR="50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61" marR="50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61" marR="50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61" marR="50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61" marR="50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61" marR="50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461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r>
                        <a:rPr lang="ru-RU" sz="9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61" marR="50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61" marR="50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61" marR="50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61" marR="50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61" marR="50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61" marR="50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61" marR="50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61" marR="50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61" marR="50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61" marR="50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61" marR="50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61" marR="50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61" marR="50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61" marR="50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61" marR="50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61" marR="50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461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r>
                        <a:rPr lang="ru-RU" sz="9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61" marR="50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61" marR="50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61" marR="50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61" marR="50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61" marR="50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61" marR="50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61" marR="50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61" marR="50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61" marR="50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61" marR="50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61" marR="50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61" marR="50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61" marR="50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61" marR="50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61" marR="50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61" marR="50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461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r>
                        <a:rPr lang="ru-RU" sz="9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61" marR="50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61" marR="50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61" marR="50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61" marR="50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61" marR="50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61" marR="50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61" marR="50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61" marR="50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61" marR="50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61" marR="50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61" marR="50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61" marR="50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61" marR="50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61" marR="50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61" marR="50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61" marR="50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461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12</a:t>
                      </a:r>
                      <a:r>
                        <a:rPr lang="ru-RU" sz="9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61" marR="50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61" marR="50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61" marR="50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61" marR="50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61" marR="50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61" marR="50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61" marR="50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61" marR="50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61" marR="50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61" marR="50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61" marR="50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61" marR="50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61" marR="50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61" marR="50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61" marR="50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61" marR="50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62378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04664"/>
            <a:ext cx="7344815" cy="60516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05587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76672"/>
            <a:ext cx="7239000" cy="5979064"/>
          </a:xfrm>
          <a:solidFill>
            <a:schemeClr val="accent2"/>
          </a:solidFill>
        </p:spPr>
        <p:txBody>
          <a:bodyPr>
            <a:normAutofit/>
          </a:bodyPr>
          <a:lstStyle/>
          <a:p>
            <a:pPr algn="ctr"/>
            <a:endParaRPr lang="ru-RU" sz="4800" dirty="0" smtClean="0">
              <a:solidFill>
                <a:srgbClr val="FFC000"/>
              </a:solidFill>
            </a:endParaRPr>
          </a:p>
          <a:p>
            <a:pPr algn="ctr"/>
            <a:endParaRPr lang="ru-RU" sz="4800" dirty="0" smtClean="0">
              <a:solidFill>
                <a:srgbClr val="FFC000"/>
              </a:solidFill>
            </a:endParaRPr>
          </a:p>
          <a:p>
            <a:pPr algn="ctr"/>
            <a:endParaRPr lang="ru-RU" sz="4800" dirty="0" smtClean="0">
              <a:solidFill>
                <a:srgbClr val="FFC000"/>
              </a:solidFill>
            </a:endParaRPr>
          </a:p>
          <a:p>
            <a:pPr algn="ctr"/>
            <a:r>
              <a:rPr lang="ru-RU" sz="4800" dirty="0" smtClean="0">
                <a:solidFill>
                  <a:srgbClr val="FFC000"/>
                </a:solidFill>
              </a:rPr>
              <a:t>Спасибо за внимание</a:t>
            </a:r>
            <a:endParaRPr lang="ru-RU" sz="4800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507288" cy="1714202"/>
          </a:xfrm>
        </p:spPr>
        <p:txBody>
          <a:bodyPr>
            <a:normAutofit fontScale="90000"/>
          </a:bodyPr>
          <a:lstStyle/>
          <a:p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Составляющие профессионального модуля и формы</a:t>
            </a:r>
            <a:br>
              <a:rPr lang="ru-RU" sz="31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промежуточной  аттестации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44441906"/>
              </p:ext>
            </p:extLst>
          </p:nvPr>
        </p:nvGraphicFramePr>
        <p:xfrm>
          <a:off x="457200" y="2765901"/>
          <a:ext cx="8229600" cy="1371600"/>
        </p:xfrm>
        <a:graphic>
          <a:graphicData uri="http://schemas.openxmlformats.org/drawingml/2006/table">
            <a:tbl>
              <a:tblPr/>
              <a:tblGrid>
                <a:gridCol w="4114800"/>
                <a:gridCol w="4114800"/>
              </a:tblGrid>
              <a:tr h="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0324949"/>
              </p:ext>
            </p:extLst>
          </p:nvPr>
        </p:nvGraphicFramePr>
        <p:xfrm>
          <a:off x="179512" y="1700808"/>
          <a:ext cx="7920880" cy="5133151"/>
        </p:xfrm>
        <a:graphic>
          <a:graphicData uri="http://schemas.openxmlformats.org/drawingml/2006/table">
            <a:tbl>
              <a:tblPr firstRow="1" firstCol="1" bandRow="1"/>
              <a:tblGrid>
                <a:gridCol w="3996774"/>
                <a:gridCol w="3924106"/>
              </a:tblGrid>
              <a:tr h="3987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Элементы модуля</a:t>
                      </a:r>
                      <a:endParaRPr lang="ru-RU" sz="2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Форма промежуточной аттестации</a:t>
                      </a:r>
                      <a:endParaRPr lang="ru-RU" sz="2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75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МДК.01.01</a:t>
                      </a:r>
                      <a:r>
                        <a:rPr lang="ru-RU" sz="24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 </a:t>
                      </a:r>
                      <a:r>
                        <a:rPr lang="ru-RU" sz="24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Технология штукатурных работ</a:t>
                      </a:r>
                      <a:endParaRPr lang="ru-RU" sz="2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Дифференцированный зачет</a:t>
                      </a:r>
                      <a:endParaRPr lang="ru-RU" sz="2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490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УП.01.</a:t>
                      </a:r>
                      <a:endParaRPr lang="ru-RU" sz="2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Учебная практика</a:t>
                      </a:r>
                      <a:endParaRPr lang="ru-RU" sz="2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Дифференцированный зачет</a:t>
                      </a:r>
                      <a:endParaRPr lang="ru-RU" sz="2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490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ПП.01.</a:t>
                      </a:r>
                      <a:endParaRPr lang="ru-RU" sz="2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Производственная практика</a:t>
                      </a:r>
                      <a:endParaRPr lang="ru-RU" sz="2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Дифференцированный зачет</a:t>
                      </a:r>
                      <a:endParaRPr lang="ru-RU" sz="2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141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ПМ (в целом)</a:t>
                      </a:r>
                      <a:endParaRPr lang="ru-RU" sz="2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Экзамен (квалификационный)</a:t>
                      </a:r>
                      <a:endParaRPr lang="ru-RU" sz="2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82271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88640"/>
            <a:ext cx="8136904" cy="6336704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Условием допуска к экзамену (квалификационному) является положительная аттестация по всем составляющим профессионального модуля: МДК, учебной и производственной практикам. </a:t>
            </a:r>
          </a:p>
          <a:p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Во время сдачи экзамена (квалификационного) преподаватель дает краткую характеристику студенту по степени освоения МДК, мастер производственного обучения дает характеристику по освоению программы учебной и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производственной практики.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  <a:p>
            <a:pPr marL="114300" indent="0">
              <a:buNone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6324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0"/>
            <a:ext cx="8136904" cy="6858000"/>
          </a:xfrm>
        </p:spPr>
        <p:txBody>
          <a:bodyPr>
            <a:normAutofit fontScale="40000" lnSpcReduction="20000"/>
          </a:bodyPr>
          <a:lstStyle/>
          <a:p>
            <a:r>
              <a:rPr lang="ru-RU" sz="4500" b="1" dirty="0"/>
              <a:t>Вариант задания № К1-1</a:t>
            </a:r>
          </a:p>
          <a:p>
            <a:r>
              <a:rPr lang="ru-RU" sz="4500" b="1" dirty="0"/>
              <a:t>Текст задания: Выполнить простое оштукатуривание поверхности </a:t>
            </a:r>
            <a:r>
              <a:rPr lang="ru-RU" sz="4500" b="1" dirty="0" smtClean="0"/>
              <a:t>кирпичной стены длиной </a:t>
            </a:r>
            <a:r>
              <a:rPr lang="ru-RU" sz="4500" b="1" dirty="0"/>
              <a:t>3 м. и высотой 2.5 м.</a:t>
            </a:r>
          </a:p>
          <a:p>
            <a:r>
              <a:rPr lang="ru-RU" sz="4500" b="1" dirty="0"/>
              <a:t>Часть А. </a:t>
            </a:r>
          </a:p>
          <a:p>
            <a:r>
              <a:rPr lang="ru-RU" sz="4500" b="1" dirty="0"/>
              <a:t>•	 составить  технологическую карту подготовки  стены  к оштукатуриванию и оштукатуривание поверхности</a:t>
            </a:r>
          </a:p>
          <a:p>
            <a:r>
              <a:rPr lang="ru-RU" sz="4500" b="1" dirty="0"/>
              <a:t>•	выбрать технологическое оборудование и оснастку, обосновать выбор</a:t>
            </a:r>
          </a:p>
          <a:p>
            <a:r>
              <a:rPr lang="ru-RU" sz="4500" b="1" dirty="0"/>
              <a:t>•	определите объём работ и рассчитайте потребность в растворе</a:t>
            </a:r>
          </a:p>
          <a:p>
            <a:r>
              <a:rPr lang="ru-RU" sz="4500" b="1" dirty="0"/>
              <a:t>•	организовать рабочее место</a:t>
            </a:r>
          </a:p>
          <a:p>
            <a:r>
              <a:rPr lang="ru-RU" sz="4500" b="1" dirty="0"/>
              <a:t>Часть Б. </a:t>
            </a:r>
          </a:p>
          <a:p>
            <a:r>
              <a:rPr lang="ru-RU" sz="4500" b="1" dirty="0"/>
              <a:t>•	произвести подготовку </a:t>
            </a:r>
            <a:r>
              <a:rPr lang="ru-RU" sz="4500" b="1" dirty="0" smtClean="0"/>
              <a:t>кирпичной стены к </a:t>
            </a:r>
            <a:r>
              <a:rPr lang="ru-RU" sz="4500" b="1" dirty="0"/>
              <a:t>оштукатуриванию и произвести оштукатуривание</a:t>
            </a:r>
          </a:p>
          <a:p>
            <a:r>
              <a:rPr lang="ru-RU" sz="4500" b="1" dirty="0"/>
              <a:t>•	проверить качество  оштукатуренной поверхности  на соответствие критериям</a:t>
            </a:r>
          </a:p>
          <a:p>
            <a:r>
              <a:rPr lang="ru-RU" sz="4500" b="1" dirty="0"/>
              <a:t>•	анализировать качество оштукатуренной поверхности, определить дефекты оштукатуренной поверхности, выявить причины.</a:t>
            </a:r>
          </a:p>
          <a:p>
            <a:endParaRPr lang="ru-RU" sz="4500" b="1" dirty="0"/>
          </a:p>
          <a:p>
            <a:r>
              <a:rPr lang="ru-RU" sz="4500" b="1" dirty="0"/>
              <a:t>Проверяемые компетенции общие: ОК 1,ОК 2, ОК 3, ОК 4, ОК 5, ОК 6</a:t>
            </a:r>
          </a:p>
          <a:p>
            <a:r>
              <a:rPr lang="ru-RU" sz="4500" b="1" dirty="0"/>
              <a:t>                      </a:t>
            </a:r>
            <a:r>
              <a:rPr lang="ru-RU" sz="4500" b="1" dirty="0" smtClean="0"/>
              <a:t> </a:t>
            </a:r>
            <a:r>
              <a:rPr lang="ru-RU" sz="4500" b="1" dirty="0"/>
              <a:t>профессиональные: ПК 1.1 ПК 1.2</a:t>
            </a:r>
          </a:p>
          <a:p>
            <a:endParaRPr lang="ru-RU" sz="4500" dirty="0"/>
          </a:p>
          <a:p>
            <a:endParaRPr lang="ru-RU" sz="4500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24312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7239000" cy="1346408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/>
              <a:t>Соответствие вопросов заданий квалификационного экзамена темам общепрофессиональных предметов и темам МДК</a:t>
            </a:r>
            <a:endParaRPr lang="ru-RU" sz="24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31079247"/>
              </p:ext>
            </p:extLst>
          </p:nvPr>
        </p:nvGraphicFramePr>
        <p:xfrm>
          <a:off x="107504" y="1609725"/>
          <a:ext cx="7992888" cy="5648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96444"/>
                <a:gridCol w="3996444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Содержание части А задания квалификационного экзамена</a:t>
                      </a:r>
                      <a:endParaRPr lang="ru-RU" dirty="0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Тема, в которой данный вопрос изучается</a:t>
                      </a:r>
                      <a:endParaRPr lang="ru-RU" dirty="0"/>
                    </a:p>
                  </a:txBody>
                  <a:tcPr marL="80433" marR="80433"/>
                </a:tc>
              </a:tr>
              <a:tr h="370840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800" kern="50" dirty="0" smtClean="0">
                          <a:effectLst/>
                          <a:latin typeface="+mn-lt"/>
                          <a:ea typeface="Times New Roman"/>
                          <a:cs typeface="Times New Roman" pitchFamily="18" charset="0"/>
                        </a:rPr>
                        <a:t> Составить  технологическую карту подготовки  стены  к оштукатуриванию и оштукатуривание поверхности</a:t>
                      </a:r>
                      <a:endParaRPr lang="ru-RU" sz="1600" kern="50" dirty="0" smtClean="0">
                        <a:effectLst/>
                        <a:latin typeface="+mn-lt"/>
                        <a:ea typeface="Times New Roman"/>
                        <a:cs typeface="Times New Roman" pitchFamily="18" charset="0"/>
                      </a:endParaRPr>
                    </a:p>
                    <a:p>
                      <a:endParaRPr lang="ru-RU" dirty="0">
                        <a:latin typeface="+mn-lt"/>
                        <a:cs typeface="Times New Roman" pitchFamily="18" charset="0"/>
                      </a:endParaRPr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+mn-lt"/>
                          <a:cs typeface="Times New Roman" pitchFamily="18" charset="0"/>
                        </a:rPr>
                        <a:t>Предмет «Основы технологии отделочно строительных работ»</a:t>
                      </a:r>
                    </a:p>
                    <a:p>
                      <a:r>
                        <a:rPr lang="ru-RU" sz="1600" dirty="0" smtClean="0">
                          <a:latin typeface="+mn-lt"/>
                          <a:cs typeface="Times New Roman" pitchFamily="18" charset="0"/>
                        </a:rPr>
                        <a:t>Тема 2.4.</a:t>
                      </a:r>
                    </a:p>
                    <a:p>
                      <a:r>
                        <a:rPr lang="ru-RU" sz="1600" dirty="0" smtClean="0">
                          <a:latin typeface="+mn-lt"/>
                          <a:cs typeface="Times New Roman" pitchFamily="18" charset="0"/>
                        </a:rPr>
                        <a:t>Организация труда</a:t>
                      </a:r>
                    </a:p>
                    <a:p>
                      <a:r>
                        <a:rPr lang="ru-RU" sz="1600" i="1" dirty="0" smtClean="0">
                          <a:latin typeface="+mn-lt"/>
                          <a:cs typeface="Times New Roman" pitchFamily="18" charset="0"/>
                        </a:rPr>
                        <a:t>Практическое занятие «Изучение</a:t>
                      </a:r>
                      <a:r>
                        <a:rPr lang="ru-RU" sz="1600" i="1" baseline="0" dirty="0" smtClean="0">
                          <a:latin typeface="+mn-lt"/>
                          <a:cs typeface="Times New Roman" pitchFamily="18" charset="0"/>
                        </a:rPr>
                        <a:t> </a:t>
                      </a:r>
                      <a:r>
                        <a:rPr lang="ru-RU" sz="1600" i="1" dirty="0" smtClean="0">
                          <a:latin typeface="+mn-lt"/>
                          <a:cs typeface="Times New Roman" pitchFamily="18" charset="0"/>
                        </a:rPr>
                        <a:t>карты технологического процесса»	</a:t>
                      </a:r>
                    </a:p>
                    <a:p>
                      <a:r>
                        <a:rPr lang="ru-RU" sz="1600" b="1" dirty="0" smtClean="0">
                          <a:latin typeface="+mn-lt"/>
                          <a:cs typeface="Times New Roman" pitchFamily="18" charset="0"/>
                        </a:rPr>
                        <a:t>Предмет Технология штукатурных работ</a:t>
                      </a:r>
                    </a:p>
                    <a:p>
                      <a:r>
                        <a:rPr lang="ru-RU" sz="1600" dirty="0" smtClean="0">
                          <a:latin typeface="+mn-lt"/>
                          <a:cs typeface="Times New Roman" pitchFamily="18" charset="0"/>
                        </a:rPr>
                        <a:t>Тема 1.2.</a:t>
                      </a:r>
                    </a:p>
                    <a:p>
                      <a:r>
                        <a:rPr lang="ru-RU" sz="1600" dirty="0" smtClean="0">
                          <a:latin typeface="+mn-lt"/>
                          <a:cs typeface="Times New Roman" pitchFamily="18" charset="0"/>
                        </a:rPr>
                        <a:t>Технология подготовки различных поверхностей</a:t>
                      </a:r>
                    </a:p>
                    <a:p>
                      <a:r>
                        <a:rPr lang="ru-RU" sz="1600" dirty="0" smtClean="0">
                          <a:latin typeface="+mn-lt"/>
                          <a:cs typeface="Times New Roman" pitchFamily="18" charset="0"/>
                        </a:rPr>
                        <a:t> </a:t>
                      </a:r>
                      <a:r>
                        <a:rPr lang="ru-RU" sz="1600" i="1" dirty="0" smtClean="0">
                          <a:latin typeface="+mn-lt"/>
                          <a:cs typeface="Times New Roman" pitchFamily="18" charset="0"/>
                        </a:rPr>
                        <a:t>Практическое занятие «Разработка </a:t>
                      </a:r>
                      <a:r>
                        <a:rPr lang="ru-RU" sz="1600" i="1" dirty="0" err="1" smtClean="0">
                          <a:latin typeface="+mn-lt"/>
                          <a:cs typeface="Times New Roman" pitchFamily="18" charset="0"/>
                        </a:rPr>
                        <a:t>инструкционно-технологических</a:t>
                      </a:r>
                      <a:r>
                        <a:rPr lang="ru-RU" sz="1600" i="1" dirty="0" smtClean="0">
                          <a:latin typeface="+mn-lt"/>
                          <a:cs typeface="Times New Roman" pitchFamily="18" charset="0"/>
                        </a:rPr>
                        <a:t> карт для</a:t>
                      </a:r>
                    </a:p>
                    <a:p>
                      <a:r>
                        <a:rPr lang="ru-RU" sz="1600" i="1" dirty="0" smtClean="0">
                          <a:latin typeface="+mn-lt"/>
                          <a:cs typeface="Times New Roman" pitchFamily="18" charset="0"/>
                        </a:rPr>
                        <a:t>выполнения работ по подготовке поверхностей под штукатурку».</a:t>
                      </a:r>
                    </a:p>
                    <a:p>
                      <a:endParaRPr lang="ru-RU" dirty="0">
                        <a:latin typeface="+mn-lt"/>
                        <a:cs typeface="Times New Roman" pitchFamily="18" charset="0"/>
                      </a:endParaRPr>
                    </a:p>
                  </a:txBody>
                  <a:tcPr marL="80433" marR="80433"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80433" marR="80433"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80433" marR="80433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9236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>
              <a:spcBef>
                <a:spcPts val="600"/>
              </a:spcBef>
            </a:pPr>
            <a:r>
              <a:rPr lang="ru-RU" sz="3200" b="0" cap="none" dirty="0">
                <a:ln>
                  <a:noFill/>
                </a:ln>
                <a:solidFill>
                  <a:srgbClr val="C00000"/>
                </a:solidFill>
                <a:ea typeface="+mn-ea"/>
                <a:cs typeface="+mn-cs"/>
              </a:rPr>
              <a:t/>
            </a:r>
            <a:br>
              <a:rPr lang="ru-RU" sz="3200" b="0" cap="none" dirty="0">
                <a:ln>
                  <a:noFill/>
                </a:ln>
                <a:solidFill>
                  <a:srgbClr val="C00000"/>
                </a:solidFill>
                <a:ea typeface="+mn-ea"/>
                <a:cs typeface="+mn-cs"/>
              </a:rPr>
            </a:br>
            <a:r>
              <a:rPr lang="ru-RU" sz="3200" b="0" cap="none" dirty="0" smtClean="0">
                <a:ln>
                  <a:noFill/>
                </a:ln>
                <a:solidFill>
                  <a:srgbClr val="C00000"/>
                </a:solidFill>
                <a:ea typeface="+mn-ea"/>
                <a:cs typeface="+mn-cs"/>
              </a:rPr>
              <a:t/>
            </a:r>
            <a:br>
              <a:rPr lang="ru-RU" sz="3200" b="0" cap="none" dirty="0" smtClean="0">
                <a:ln>
                  <a:noFill/>
                </a:ln>
                <a:solidFill>
                  <a:srgbClr val="C00000"/>
                </a:solidFill>
                <a:ea typeface="+mn-ea"/>
                <a:cs typeface="+mn-cs"/>
              </a:rPr>
            </a:br>
            <a:r>
              <a:rPr lang="ru-RU" sz="3200" b="0" cap="none" dirty="0">
                <a:ln>
                  <a:noFill/>
                </a:ln>
                <a:solidFill>
                  <a:srgbClr val="C00000"/>
                </a:solidFill>
                <a:ea typeface="+mn-ea"/>
                <a:cs typeface="+mn-cs"/>
              </a:rPr>
              <a:t/>
            </a:r>
            <a:br>
              <a:rPr lang="ru-RU" sz="3200" b="0" cap="none" dirty="0">
                <a:ln>
                  <a:noFill/>
                </a:ln>
                <a:solidFill>
                  <a:srgbClr val="C00000"/>
                </a:solidFill>
                <a:ea typeface="+mn-ea"/>
                <a:cs typeface="+mn-cs"/>
              </a:rPr>
            </a:br>
            <a:r>
              <a:rPr lang="ru-RU" sz="3200" b="0" cap="none" dirty="0" smtClean="0">
                <a:ln>
                  <a:noFill/>
                </a:ln>
                <a:solidFill>
                  <a:srgbClr val="C00000"/>
                </a:solidFill>
                <a:ea typeface="+mn-ea"/>
                <a:cs typeface="+mn-cs"/>
              </a:rPr>
              <a:t/>
            </a:r>
            <a:br>
              <a:rPr lang="ru-RU" sz="3200" b="0" cap="none" dirty="0" smtClean="0">
                <a:ln>
                  <a:noFill/>
                </a:ln>
                <a:solidFill>
                  <a:srgbClr val="C00000"/>
                </a:solidFill>
                <a:ea typeface="+mn-ea"/>
                <a:cs typeface="+mn-cs"/>
              </a:rPr>
            </a:br>
            <a:r>
              <a:rPr lang="ru-RU" sz="3200" b="0" cap="none" dirty="0">
                <a:ln>
                  <a:noFill/>
                </a:ln>
                <a:solidFill>
                  <a:srgbClr val="C00000"/>
                </a:solidFill>
                <a:ea typeface="+mn-ea"/>
                <a:cs typeface="+mn-cs"/>
              </a:rPr>
              <a:t/>
            </a:r>
            <a:br>
              <a:rPr lang="ru-RU" sz="3200" b="0" cap="none" dirty="0">
                <a:ln>
                  <a:noFill/>
                </a:ln>
                <a:solidFill>
                  <a:srgbClr val="C00000"/>
                </a:solidFill>
                <a:ea typeface="+mn-ea"/>
                <a:cs typeface="+mn-cs"/>
              </a:rPr>
            </a:br>
            <a:r>
              <a:rPr lang="ru-RU" sz="3200" b="0" cap="none" dirty="0" smtClean="0">
                <a:ln>
                  <a:noFill/>
                </a:ln>
                <a:solidFill>
                  <a:srgbClr val="C00000"/>
                </a:solidFill>
                <a:ea typeface="+mn-ea"/>
                <a:cs typeface="+mn-cs"/>
              </a:rPr>
              <a:t/>
            </a:r>
            <a:br>
              <a:rPr lang="ru-RU" sz="3200" b="0" cap="none" dirty="0" smtClean="0">
                <a:ln>
                  <a:noFill/>
                </a:ln>
                <a:solidFill>
                  <a:srgbClr val="C00000"/>
                </a:solidFill>
                <a:ea typeface="+mn-ea"/>
                <a:cs typeface="+mn-cs"/>
              </a:rPr>
            </a:br>
            <a:r>
              <a:rPr lang="ru-RU" sz="3200" b="0" cap="none" dirty="0">
                <a:ln>
                  <a:noFill/>
                </a:ln>
                <a:solidFill>
                  <a:srgbClr val="C00000"/>
                </a:solidFill>
                <a:ea typeface="+mn-ea"/>
                <a:cs typeface="+mn-cs"/>
              </a:rPr>
              <a:t/>
            </a:r>
            <a:br>
              <a:rPr lang="ru-RU" sz="3200" b="0" cap="none" dirty="0">
                <a:ln>
                  <a:noFill/>
                </a:ln>
                <a:solidFill>
                  <a:srgbClr val="C00000"/>
                </a:solidFill>
                <a:ea typeface="+mn-ea"/>
                <a:cs typeface="+mn-cs"/>
              </a:rPr>
            </a:br>
            <a:r>
              <a:rPr lang="ru-RU" sz="3200" b="0" cap="none" dirty="0" smtClean="0">
                <a:ln>
                  <a:noFill/>
                </a:ln>
                <a:solidFill>
                  <a:srgbClr val="C00000"/>
                </a:solidFill>
                <a:ea typeface="+mn-ea"/>
                <a:cs typeface="+mn-cs"/>
              </a:rPr>
              <a:t/>
            </a:r>
            <a:br>
              <a:rPr lang="ru-RU" sz="3200" b="0" cap="none" dirty="0" smtClean="0">
                <a:ln>
                  <a:noFill/>
                </a:ln>
                <a:solidFill>
                  <a:srgbClr val="C00000"/>
                </a:solidFill>
                <a:ea typeface="+mn-ea"/>
                <a:cs typeface="+mn-cs"/>
              </a:rPr>
            </a:br>
            <a:r>
              <a:rPr lang="ru-RU" sz="3200" b="0" cap="none" dirty="0">
                <a:ln>
                  <a:noFill/>
                </a:ln>
                <a:solidFill>
                  <a:srgbClr val="C00000"/>
                </a:solidFill>
                <a:ea typeface="+mn-ea"/>
                <a:cs typeface="+mn-cs"/>
              </a:rPr>
              <a:t/>
            </a:r>
            <a:br>
              <a:rPr lang="ru-RU" sz="3200" b="0" cap="none" dirty="0">
                <a:ln>
                  <a:noFill/>
                </a:ln>
                <a:solidFill>
                  <a:srgbClr val="C00000"/>
                </a:solidFill>
                <a:ea typeface="+mn-ea"/>
                <a:cs typeface="+mn-cs"/>
              </a:rPr>
            </a:br>
            <a:r>
              <a:rPr lang="ru-RU" sz="3200" b="0" cap="none" dirty="0" smtClean="0">
                <a:ln>
                  <a:noFill/>
                </a:ln>
                <a:solidFill>
                  <a:srgbClr val="C00000"/>
                </a:solidFill>
                <a:ea typeface="+mn-ea"/>
                <a:cs typeface="+mn-cs"/>
              </a:rPr>
              <a:t/>
            </a:r>
            <a:br>
              <a:rPr lang="ru-RU" sz="3200" b="0" cap="none" dirty="0" smtClean="0">
                <a:ln>
                  <a:noFill/>
                </a:ln>
                <a:solidFill>
                  <a:srgbClr val="C00000"/>
                </a:solidFill>
                <a:ea typeface="+mn-ea"/>
                <a:cs typeface="+mn-cs"/>
              </a:rPr>
            </a:br>
            <a:r>
              <a:rPr lang="ru-RU" sz="3200" b="0" cap="none" dirty="0" smtClean="0">
                <a:ln>
                  <a:noFill/>
                </a:ln>
                <a:solidFill>
                  <a:srgbClr val="C00000"/>
                </a:solidFill>
                <a:ea typeface="+mn-ea"/>
                <a:cs typeface="+mn-cs"/>
              </a:rPr>
              <a:t/>
            </a:r>
            <a:br>
              <a:rPr lang="ru-RU" sz="3200" b="0" cap="none" dirty="0" smtClean="0">
                <a:ln>
                  <a:noFill/>
                </a:ln>
                <a:solidFill>
                  <a:srgbClr val="C00000"/>
                </a:solidFill>
                <a:ea typeface="+mn-ea"/>
                <a:cs typeface="+mn-cs"/>
              </a:rPr>
            </a:br>
            <a:r>
              <a:rPr lang="ru-RU" sz="3200" b="0" cap="none" dirty="0">
                <a:ln>
                  <a:noFill/>
                </a:ln>
                <a:solidFill>
                  <a:srgbClr val="C00000"/>
                </a:solidFill>
                <a:ea typeface="+mn-ea"/>
                <a:cs typeface="+mn-cs"/>
              </a:rPr>
              <a:t/>
            </a:r>
            <a:br>
              <a:rPr lang="ru-RU" sz="3200" b="0" cap="none" dirty="0">
                <a:ln>
                  <a:noFill/>
                </a:ln>
                <a:solidFill>
                  <a:srgbClr val="C00000"/>
                </a:solidFill>
                <a:ea typeface="+mn-ea"/>
                <a:cs typeface="+mn-cs"/>
              </a:rPr>
            </a:br>
            <a:r>
              <a:rPr lang="ru-RU" sz="3200" b="0" cap="none" dirty="0" smtClean="0">
                <a:ln>
                  <a:noFill/>
                </a:ln>
                <a:solidFill>
                  <a:srgbClr val="C00000"/>
                </a:solidFill>
                <a:ea typeface="+mn-ea"/>
                <a:cs typeface="+mn-cs"/>
              </a:rPr>
              <a:t/>
            </a:r>
            <a:br>
              <a:rPr lang="ru-RU" sz="3200" b="0" cap="none" dirty="0" smtClean="0">
                <a:ln>
                  <a:noFill/>
                </a:ln>
                <a:solidFill>
                  <a:srgbClr val="C00000"/>
                </a:solidFill>
                <a:ea typeface="+mn-ea"/>
                <a:cs typeface="+mn-cs"/>
              </a:rPr>
            </a:br>
            <a:r>
              <a:rPr lang="ru-RU" sz="3200" b="0" cap="none" dirty="0">
                <a:ln>
                  <a:noFill/>
                </a:ln>
                <a:solidFill>
                  <a:srgbClr val="C00000"/>
                </a:solidFill>
                <a:ea typeface="+mn-ea"/>
                <a:cs typeface="+mn-cs"/>
              </a:rPr>
              <a:t/>
            </a:r>
            <a:br>
              <a:rPr lang="ru-RU" sz="3200" b="0" cap="none" dirty="0">
                <a:ln>
                  <a:noFill/>
                </a:ln>
                <a:solidFill>
                  <a:srgbClr val="C00000"/>
                </a:solidFill>
                <a:ea typeface="+mn-ea"/>
                <a:cs typeface="+mn-cs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7239000" cy="6123080"/>
          </a:xfrm>
          <a:solidFill>
            <a:schemeClr val="accent2">
              <a:lumMod val="75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dirty="0" smtClean="0">
                <a:solidFill>
                  <a:srgbClr val="C00000"/>
                </a:solidFill>
                <a:hlinkClick r:id="rId2" action="ppaction://hlinkfile"/>
              </a:rPr>
              <a:t> </a:t>
            </a:r>
          </a:p>
          <a:p>
            <a:pPr marL="0" indent="0">
              <a:buNone/>
            </a:pPr>
            <a:r>
              <a:rPr lang="ru-RU" sz="3200" dirty="0" smtClean="0">
                <a:solidFill>
                  <a:srgbClr val="C00000"/>
                </a:solidFill>
                <a:hlinkClick r:id="rId3" action="ppaction://hlinkfile"/>
              </a:rPr>
              <a:t>Практическое </a:t>
            </a:r>
            <a:r>
              <a:rPr lang="ru-RU" sz="3200" dirty="0">
                <a:solidFill>
                  <a:srgbClr val="C00000"/>
                </a:solidFill>
                <a:hlinkClick r:id="rId3" action="ppaction://hlinkfile"/>
              </a:rPr>
              <a:t>занятие «Изучение карты технологического процесса»</a:t>
            </a:r>
            <a:endParaRPr lang="ru-RU" sz="3200" dirty="0">
              <a:solidFill>
                <a:srgbClr val="C00000"/>
              </a:solidFill>
              <a:hlinkClick r:id="rId2" action="ppaction://hlinkfile"/>
            </a:endParaRPr>
          </a:p>
          <a:p>
            <a:pPr marL="0" indent="0">
              <a:buNone/>
            </a:pPr>
            <a:endParaRPr lang="ru-RU" sz="3200" dirty="0" smtClean="0">
              <a:solidFill>
                <a:srgbClr val="C00000"/>
              </a:solidFill>
              <a:hlinkClick r:id="rId2" action="ppaction://hlinkfile"/>
            </a:endParaRPr>
          </a:p>
          <a:p>
            <a:pPr marL="0" indent="0">
              <a:buNone/>
            </a:pPr>
            <a:r>
              <a:rPr lang="ru-RU" sz="3200" dirty="0" smtClean="0">
                <a:solidFill>
                  <a:srgbClr val="C00000"/>
                </a:solidFill>
                <a:hlinkClick r:id="rId2" action="ppaction://hlinkfile"/>
              </a:rPr>
              <a:t>Практическое </a:t>
            </a:r>
            <a:r>
              <a:rPr lang="ru-RU" sz="3200" dirty="0">
                <a:solidFill>
                  <a:srgbClr val="C00000"/>
                </a:solidFill>
                <a:hlinkClick r:id="rId2" action="ppaction://hlinkfile"/>
              </a:rPr>
              <a:t>занятие «</a:t>
            </a:r>
            <a:r>
              <a:rPr lang="ru-RU" sz="3200" dirty="0" smtClean="0">
                <a:solidFill>
                  <a:srgbClr val="C00000"/>
                </a:solidFill>
                <a:hlinkClick r:id="rId2" action="ppaction://hlinkfile"/>
              </a:rPr>
              <a:t>Разработка </a:t>
            </a:r>
            <a:r>
              <a:rPr lang="ru-RU" sz="3200" dirty="0" err="1" smtClean="0">
                <a:solidFill>
                  <a:srgbClr val="C00000"/>
                </a:solidFill>
                <a:hlinkClick r:id="rId2" action="ppaction://hlinkfile"/>
              </a:rPr>
              <a:t>инструкционно</a:t>
            </a:r>
            <a:r>
              <a:rPr lang="ru-RU" sz="3200" dirty="0" smtClean="0">
                <a:solidFill>
                  <a:srgbClr val="C00000"/>
                </a:solidFill>
                <a:hlinkClick r:id="rId2" action="ppaction://hlinkfile"/>
              </a:rPr>
              <a:t>-технологических </a:t>
            </a:r>
            <a:r>
              <a:rPr lang="ru-RU" sz="3200" dirty="0">
                <a:solidFill>
                  <a:srgbClr val="C00000"/>
                </a:solidFill>
                <a:hlinkClick r:id="rId2" action="ppaction://hlinkfile"/>
              </a:rPr>
              <a:t>карт </a:t>
            </a:r>
            <a:r>
              <a:rPr lang="ru-RU" sz="3200" dirty="0" smtClean="0">
                <a:solidFill>
                  <a:srgbClr val="C00000"/>
                </a:solidFill>
                <a:hlinkClick r:id="rId2" action="ppaction://hlinkfile"/>
              </a:rPr>
              <a:t>для выполнения </a:t>
            </a:r>
            <a:r>
              <a:rPr lang="ru-RU" sz="3200" dirty="0">
                <a:solidFill>
                  <a:srgbClr val="C00000"/>
                </a:solidFill>
                <a:hlinkClick r:id="rId2" action="ppaction://hlinkfile"/>
              </a:rPr>
              <a:t>работ по </a:t>
            </a:r>
            <a:r>
              <a:rPr lang="ru-RU" sz="3200" dirty="0" smtClean="0">
                <a:solidFill>
                  <a:srgbClr val="C00000"/>
                </a:solidFill>
                <a:hlinkClick r:id="rId2" action="ppaction://hlinkfile"/>
              </a:rPr>
              <a:t>подготовке поверхностей </a:t>
            </a:r>
            <a:r>
              <a:rPr lang="ru-RU" sz="3200" dirty="0">
                <a:solidFill>
                  <a:srgbClr val="C00000"/>
                </a:solidFill>
                <a:hlinkClick r:id="rId2" action="ppaction://hlinkfile"/>
              </a:rPr>
              <a:t>под штукатурку».</a:t>
            </a:r>
            <a:endParaRPr lang="ru-RU" sz="3200" dirty="0">
              <a:solidFill>
                <a:srgbClr val="C00000"/>
              </a:solidFill>
            </a:endParaRPr>
          </a:p>
          <a:p>
            <a:pPr marL="0" indent="0" algn="ctr">
              <a:buNone/>
            </a:pP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665931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7239000" cy="1080120"/>
          </a:xfrm>
        </p:spPr>
        <p:txBody>
          <a:bodyPr>
            <a:normAutofit/>
          </a:bodyPr>
          <a:lstStyle/>
          <a:p>
            <a:r>
              <a:rPr lang="ru-RU" sz="2000" dirty="0"/>
              <a:t>Соответствие вопросов заданий квалификационного экзамена темам общепрофессиональных предметов и темам МДК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35400860"/>
              </p:ext>
            </p:extLst>
          </p:nvPr>
        </p:nvGraphicFramePr>
        <p:xfrm>
          <a:off x="179512" y="1340768"/>
          <a:ext cx="7920880" cy="54574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0440"/>
                <a:gridCol w="3960440"/>
              </a:tblGrid>
              <a:tr h="907909">
                <a:tc>
                  <a:txBody>
                    <a:bodyPr/>
                    <a:lstStyle/>
                    <a:p>
                      <a:r>
                        <a:rPr lang="ru-RU" dirty="0" smtClean="0"/>
                        <a:t>Содержание части А задания квалификационного экзамена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Тема, в которой данный вопрос изучается</a:t>
                      </a:r>
                      <a:endParaRPr lang="ru-RU" dirty="0"/>
                    </a:p>
                  </a:txBody>
                  <a:tcPr/>
                </a:tc>
              </a:tr>
              <a:tr h="4549559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800" kern="50" dirty="0" smtClean="0">
                          <a:effectLst/>
                          <a:latin typeface="+mn-lt"/>
                          <a:ea typeface="Times New Roman"/>
                        </a:rPr>
                        <a:t>Выбрать технологическое оборудование и оснастку, обосновать выбор</a:t>
                      </a:r>
                      <a:endParaRPr lang="ru-RU" sz="1600" kern="50" dirty="0" smtClean="0">
                        <a:effectLst/>
                        <a:latin typeface="+mn-lt"/>
                        <a:ea typeface="Times New Roman"/>
                      </a:endParaRP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Предмет «Технология штукатурных работ»</a:t>
                      </a:r>
                    </a:p>
                    <a:p>
                      <a:r>
                        <a:rPr lang="ru-RU" dirty="0" smtClean="0"/>
                        <a:t>Тема 1.2.</a:t>
                      </a:r>
                    </a:p>
                    <a:p>
                      <a:r>
                        <a:rPr lang="ru-RU" dirty="0" smtClean="0"/>
                        <a:t>Технология подготовки различных поверхностей</a:t>
                      </a:r>
                    </a:p>
                    <a:p>
                      <a:r>
                        <a:rPr lang="ru-RU" dirty="0" smtClean="0"/>
                        <a:t>Урок	«Инструменты	для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dirty="0" smtClean="0"/>
                        <a:t>подготовки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dirty="0" smtClean="0"/>
                        <a:t>и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dirty="0" smtClean="0"/>
                        <a:t>провешивания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dirty="0" smtClean="0"/>
                        <a:t>поверхности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dirty="0" smtClean="0"/>
                        <a:t>перед</a:t>
                      </a:r>
                    </a:p>
                    <a:p>
                      <a:r>
                        <a:rPr lang="ru-RU" dirty="0" smtClean="0"/>
                        <a:t>оштукатуриванием»</a:t>
                      </a:r>
                    </a:p>
                    <a:p>
                      <a:r>
                        <a:rPr lang="ru-RU" i="1" dirty="0" smtClean="0"/>
                        <a:t> Практическое занятие «Составление таблицы видов материалов для подготовки</a:t>
                      </a:r>
                    </a:p>
                    <a:p>
                      <a:r>
                        <a:rPr lang="ru-RU" i="1" dirty="0" smtClean="0"/>
                        <a:t>поверхностей и инструментов для работы с ними»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6809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476672"/>
            <a:ext cx="7239000" cy="5998448"/>
          </a:xfrm>
          <a:solidFill>
            <a:schemeClr val="accent2">
              <a:lumMod val="75000"/>
            </a:schemeClr>
          </a:solidFill>
        </p:spPr>
        <p:txBody>
          <a:bodyPr/>
          <a:lstStyle/>
          <a:p>
            <a:pPr algn="ctr"/>
            <a:endParaRPr lang="ru-RU" dirty="0" smtClean="0">
              <a:solidFill>
                <a:srgbClr val="7030A0"/>
              </a:solidFill>
              <a:hlinkClick r:id="rId2" action="ppaction://hlinkfile"/>
            </a:endParaRPr>
          </a:p>
          <a:p>
            <a:pPr algn="ctr"/>
            <a:endParaRPr lang="ru-RU" dirty="0" smtClean="0">
              <a:solidFill>
                <a:srgbClr val="7030A0"/>
              </a:solidFill>
              <a:hlinkClick r:id="rId2" action="ppaction://hlinkfile"/>
            </a:endParaRPr>
          </a:p>
          <a:p>
            <a:pPr algn="ctr"/>
            <a:endParaRPr lang="ru-RU" dirty="0" smtClean="0">
              <a:solidFill>
                <a:srgbClr val="7030A0"/>
              </a:solidFill>
              <a:hlinkClick r:id="rId2" action="ppaction://hlinkfile"/>
            </a:endParaRPr>
          </a:p>
          <a:p>
            <a:pPr algn="ctr"/>
            <a:endParaRPr lang="ru-RU" dirty="0" smtClean="0">
              <a:solidFill>
                <a:srgbClr val="7030A0"/>
              </a:solidFill>
              <a:hlinkClick r:id="rId2" action="ppaction://hlinkfile"/>
            </a:endParaRPr>
          </a:p>
          <a:p>
            <a:pPr algn="ctr"/>
            <a:r>
              <a:rPr lang="ru-RU" dirty="0" smtClean="0">
                <a:solidFill>
                  <a:srgbClr val="7030A0"/>
                </a:solidFill>
                <a:hlinkClick r:id="rId2" action="ppaction://hlinkfile"/>
              </a:rPr>
              <a:t>Практическое </a:t>
            </a:r>
            <a:r>
              <a:rPr lang="ru-RU" dirty="0">
                <a:solidFill>
                  <a:srgbClr val="7030A0"/>
                </a:solidFill>
                <a:hlinkClick r:id="rId2" action="ppaction://hlinkfile"/>
              </a:rPr>
              <a:t>занятие «</a:t>
            </a:r>
            <a:r>
              <a:rPr lang="ru-RU" dirty="0" smtClean="0">
                <a:solidFill>
                  <a:srgbClr val="7030A0"/>
                </a:solidFill>
                <a:hlinkClick r:id="rId2" action="ppaction://hlinkfile"/>
              </a:rPr>
              <a:t>Составление таблицы </a:t>
            </a:r>
            <a:r>
              <a:rPr lang="ru-RU" dirty="0">
                <a:solidFill>
                  <a:srgbClr val="7030A0"/>
                </a:solidFill>
                <a:hlinkClick r:id="rId2" action="ppaction://hlinkfile"/>
              </a:rPr>
              <a:t>видов материалов для </a:t>
            </a:r>
            <a:r>
              <a:rPr lang="ru-RU" dirty="0" smtClean="0">
                <a:solidFill>
                  <a:srgbClr val="7030A0"/>
                </a:solidFill>
                <a:hlinkClick r:id="rId2" action="ppaction://hlinkfile"/>
              </a:rPr>
              <a:t>подготовки поверхностей </a:t>
            </a:r>
            <a:r>
              <a:rPr lang="ru-RU" dirty="0">
                <a:solidFill>
                  <a:srgbClr val="7030A0"/>
                </a:solidFill>
                <a:hlinkClick r:id="rId2" action="ppaction://hlinkfile"/>
              </a:rPr>
              <a:t>и инструментов для работы </a:t>
            </a:r>
            <a:r>
              <a:rPr lang="ru-RU" dirty="0" smtClean="0">
                <a:solidFill>
                  <a:srgbClr val="7030A0"/>
                </a:solidFill>
                <a:hlinkClick r:id="rId2" action="ppaction://hlinkfile"/>
              </a:rPr>
              <a:t>   с </a:t>
            </a:r>
            <a:r>
              <a:rPr lang="ru-RU" dirty="0">
                <a:solidFill>
                  <a:srgbClr val="7030A0"/>
                </a:solidFill>
                <a:hlinkClick r:id="rId2" action="ppaction://hlinkfile"/>
              </a:rPr>
              <a:t>ними»</a:t>
            </a:r>
            <a:endParaRPr lang="ru-RU" dirty="0">
              <a:solidFill>
                <a:srgbClr val="7030A0"/>
              </a:solidFill>
            </a:endParaRP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74082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/>
              <a:t>Соответствие вопросов заданий квалификационного экзамена темам общепрофессиональных предметов и темам МДК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39434138"/>
              </p:ext>
            </p:extLst>
          </p:nvPr>
        </p:nvGraphicFramePr>
        <p:xfrm>
          <a:off x="179512" y="1609724"/>
          <a:ext cx="7776864" cy="58033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8432"/>
                <a:gridCol w="3888432"/>
              </a:tblGrid>
              <a:tr h="993966">
                <a:tc>
                  <a:txBody>
                    <a:bodyPr/>
                    <a:lstStyle/>
                    <a:p>
                      <a:r>
                        <a:rPr lang="ru-RU" dirty="0" smtClean="0"/>
                        <a:t>Содержание части А задания квалификационного экзамена</a:t>
                      </a:r>
                      <a:endParaRPr lang="ru-RU" dirty="0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Тема, в которой данный вопрос изучается</a:t>
                      </a:r>
                      <a:endParaRPr lang="ru-RU" dirty="0"/>
                    </a:p>
                  </a:txBody>
                  <a:tcPr marL="80433" marR="80433"/>
                </a:tc>
              </a:tr>
              <a:tr h="2697907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800" kern="5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Определите объём работ и рассчитайте потребность в растворе</a:t>
                      </a:r>
                      <a:endParaRPr lang="ru-RU" sz="1800" kern="50" dirty="0" smtClean="0">
                        <a:effectLst/>
                        <a:latin typeface="+mn-lt"/>
                        <a:ea typeface="Times New Roman"/>
                        <a:cs typeface="Calibri"/>
                      </a:endParaRPr>
                    </a:p>
                    <a:p>
                      <a:endParaRPr lang="ru-RU" dirty="0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latin typeface="+mn-lt"/>
                          <a:cs typeface="Times New Roman" pitchFamily="18" charset="0"/>
                        </a:rPr>
                        <a:t>Предмет Технология штукатурных работ</a:t>
                      </a:r>
                      <a:endParaRPr lang="ru-RU" dirty="0" smtClean="0"/>
                    </a:p>
                    <a:p>
                      <a:r>
                        <a:rPr lang="ru-RU" dirty="0" smtClean="0"/>
                        <a:t>Тема 1.4. Технология оштукатуривания поверхностей</a:t>
                      </a:r>
                    </a:p>
                    <a:p>
                      <a:r>
                        <a:rPr lang="ru-RU" i="1" dirty="0" smtClean="0"/>
                        <a:t>Практическое занятие «Расчёт потребности в материалах и инструментах для</a:t>
                      </a:r>
                    </a:p>
                    <a:p>
                      <a:r>
                        <a:rPr lang="ru-RU" i="1" dirty="0" smtClean="0"/>
                        <a:t>оштукатуривания поверхностей растворами»</a:t>
                      </a:r>
                    </a:p>
                    <a:p>
                      <a:r>
                        <a:rPr lang="ru-RU" i="1" dirty="0" smtClean="0"/>
                        <a:t>Решение задач на определение объема работ и расчета потребности в растворе.</a:t>
                      </a:r>
                    </a:p>
                    <a:p>
                      <a:endParaRPr lang="ru-RU" dirty="0"/>
                    </a:p>
                  </a:txBody>
                  <a:tcPr marL="80433" marR="80433"/>
                </a:tc>
              </a:tr>
              <a:tr h="575869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80433" marR="80433"/>
                </a:tc>
              </a:tr>
              <a:tr h="575869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80433" marR="80433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59697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981</TotalTime>
  <Words>609</Words>
  <Application>Microsoft Office PowerPoint</Application>
  <PresentationFormat>Экран (4:3)</PresentationFormat>
  <Paragraphs>330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Изящная</vt:lpstr>
      <vt:lpstr>Теоретическая подготовка обучающихся к проведению квалификационного экзамена по модулю ППКРКС</vt:lpstr>
      <vt:lpstr>Составляющие профессионального модуля и формы промежуточной  аттестации </vt:lpstr>
      <vt:lpstr>Презентация PowerPoint</vt:lpstr>
      <vt:lpstr>Презентация PowerPoint</vt:lpstr>
      <vt:lpstr>Соответствие вопросов заданий квалификационного экзамена темам общепрофессиональных предметов и темам МДК</vt:lpstr>
      <vt:lpstr>              </vt:lpstr>
      <vt:lpstr>Соответствие вопросов заданий квалификационного экзамена темам общепрофессиональных предметов и темам МДК</vt:lpstr>
      <vt:lpstr>Презентация PowerPoint</vt:lpstr>
      <vt:lpstr>Соответствие вопросов заданий квалификационного экзамена темам общепрофессиональных предметов и темам МДК</vt:lpstr>
      <vt:lpstr>Презентация PowerPoint</vt:lpstr>
      <vt:lpstr>Соответствие вопросов заданий квалификационного экзамена темам общепрофессиональных предметов и темам МДК</vt:lpstr>
      <vt:lpstr>Презентация PowerPoint</vt:lpstr>
      <vt:lpstr>Соответствие вопросов заданий квалификационного экзамена темам общепрофессиональных предметов и темам МДК</vt:lpstr>
      <vt:lpstr>Презентация PowerPoint</vt:lpstr>
      <vt:lpstr>Дифференцированный зачет по МДК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Теоретическая подготовка обучающихся к проведению квалификационного экзамена по модулю ППКРКС</dc:title>
  <dc:creator>user</dc:creator>
  <cp:lastModifiedBy>user</cp:lastModifiedBy>
  <cp:revision>41</cp:revision>
  <dcterms:created xsi:type="dcterms:W3CDTF">2018-02-19T10:23:09Z</dcterms:created>
  <dcterms:modified xsi:type="dcterms:W3CDTF">2018-02-28T06:40:32Z</dcterms:modified>
</cp:coreProperties>
</file>