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5" r:id="rId3"/>
    <p:sldId id="286" r:id="rId4"/>
    <p:sldId id="287" r:id="rId5"/>
    <p:sldId id="288" r:id="rId6"/>
    <p:sldId id="289" r:id="rId7"/>
    <p:sldId id="291" r:id="rId8"/>
    <p:sldId id="290" r:id="rId9"/>
    <p:sldId id="292" r:id="rId10"/>
    <p:sldId id="293" r:id="rId11"/>
    <p:sldId id="294" r:id="rId12"/>
    <p:sldId id="295" r:id="rId13"/>
    <p:sldId id="300" r:id="rId14"/>
    <p:sldId id="296" r:id="rId15"/>
    <p:sldId id="297" r:id="rId16"/>
    <p:sldId id="29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9FF"/>
    <a:srgbClr val="E5FFFF"/>
    <a:srgbClr val="CCFFFF"/>
    <a:srgbClr val="66FF66"/>
    <a:srgbClr val="FF5050"/>
    <a:srgbClr val="66FF99"/>
    <a:srgbClr val="66CCFF"/>
    <a:srgbClr val="6DD9FF"/>
    <a:srgbClr val="FF66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81268" autoAdjust="0"/>
  </p:normalViewPr>
  <p:slideViewPr>
    <p:cSldViewPr>
      <p:cViewPr>
        <p:scale>
          <a:sx n="66" d="100"/>
          <a:sy n="66" d="100"/>
        </p:scale>
        <p:origin x="-2016" y="-19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7B2EB-38F0-498D-92C0-D44290A71E85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0C8F8-5C48-4BD8-9836-1D1D9EDEA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9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A3D58-8E3A-48E4-90BE-57ABB16D2064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C9A5E-5D7C-453D-9375-436BF048F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0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9A5E-5D7C-453D-9375-436BF048FC6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4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9A5E-5D7C-453D-9375-436BF048FC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2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2285992"/>
            <a:ext cx="9144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4597727"/>
            <a:ext cx="9144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ПТ\temp\Ресурсный центр ЖКХ\2016\Конкурс мастер ЖЭКА\Фото\шапка\rostov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r="3340"/>
          <a:stretch/>
        </p:blipFill>
        <p:spPr bwMode="auto">
          <a:xfrm>
            <a:off x="-19990" y="2422766"/>
            <a:ext cx="9163990" cy="20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7"/>
          <p:cNvSpPr/>
          <p:nvPr userDrawn="1"/>
        </p:nvSpPr>
        <p:spPr>
          <a:xfrm>
            <a:off x="-19990" y="2422766"/>
            <a:ext cx="9163990" cy="2071702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8000"/>
                </a:srgbClr>
              </a:gs>
              <a:gs pos="100000">
                <a:schemeClr val="bg1">
                  <a:alpha val="5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362075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340768"/>
            <a:ext cx="9144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ПТ\temp\Ресурсный центр ЖКХ\2016\Конкурс мастер ЖЭКА\Фото\шапка\rostov1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b="29815"/>
          <a:stretch/>
        </p:blipFill>
        <p:spPr bwMode="auto">
          <a:xfrm>
            <a:off x="0" y="-20538"/>
            <a:ext cx="9144000" cy="128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0" y="-20537"/>
            <a:ext cx="9144000" cy="1289298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48000"/>
                </a:srgbClr>
              </a:gs>
              <a:gs pos="100000">
                <a:schemeClr val="bg1">
                  <a:alpha val="6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arlamov.ru/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2008"/>
            <a:ext cx="7772400" cy="1571042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Государственное профессиональное образовательное автономное учреждение Ярославской области </a:t>
            </a:r>
            <a:br>
              <a:rPr lang="ru-RU" sz="2400" dirty="0" smtClean="0"/>
            </a:br>
            <a:r>
              <a:rPr lang="ru-RU" sz="2400" dirty="0" smtClean="0"/>
              <a:t>Ростовский колледж отраслевых технологий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303" y="2462218"/>
            <a:ext cx="8661177" cy="1752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Социальный проект</a:t>
            </a:r>
            <a:endParaRPr lang="ru-RU" sz="4000" b="1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«Формирование комфортной городской среды»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508104" y="4725144"/>
            <a:ext cx="3672408" cy="220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1600" dirty="0" smtClean="0">
                <a:latin typeface="Century Gothic" panose="020B0502020202020204" pitchFamily="34" charset="0"/>
              </a:rPr>
              <a:t>Автор: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1600" dirty="0" smtClean="0">
                <a:latin typeface="Century Gothic" panose="020B0502020202020204" pitchFamily="34" charset="0"/>
              </a:rPr>
              <a:t>Барабаш К.Р. – студентка гр. СДКХ-33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1600" dirty="0" smtClean="0">
                <a:latin typeface="Century Gothic" panose="020B0502020202020204" pitchFamily="34" charset="0"/>
              </a:rPr>
              <a:t>Руководитель: Кузнецов Е.Ю., руководитель ресурсного центра в сфере ЖКХ, преподаватель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2018 год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3074" name="Picture 2" descr="F:\ПТ\temp\Логотип Колледжа\лого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3" y="4836575"/>
            <a:ext cx="1748409" cy="176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Инвентаризация дворов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/>
          <a:stretch/>
        </p:blipFill>
        <p:spPr bwMode="auto">
          <a:xfrm>
            <a:off x="671854" y="1468171"/>
            <a:ext cx="7716570" cy="544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2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Инвентаризация дворов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832551" cy="547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Инвентаризация дворов</a:t>
            </a:r>
            <a:endParaRPr lang="ru-RU" dirty="0"/>
          </a:p>
        </p:txBody>
      </p:sp>
      <p:pic>
        <p:nvPicPr>
          <p:cNvPr id="10242" name="Picture 2" descr="https://pp.userapi.com/c841220/v841220330/42ae8/wavnkotCxn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/>
          <a:stretch/>
        </p:blipFill>
        <p:spPr bwMode="auto">
          <a:xfrm>
            <a:off x="203200" y="1628800"/>
            <a:ext cx="4088037" cy="241525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p.userapi.com/c834402/v834402330/27e10/E1FHm7Zz05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5" r="3352"/>
          <a:stretch/>
        </p:blipFill>
        <p:spPr bwMode="auto">
          <a:xfrm>
            <a:off x="4588236" y="1628800"/>
            <a:ext cx="4279550" cy="238717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pp.userapi.com/c824201/v824201330/2845b/wqHeYn78iV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36" y="4221088"/>
            <a:ext cx="4279550" cy="240867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pp.userapi.com/c840733/v840733330/22aaa/zo5HoxQy_5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/>
          <a:stretch/>
        </p:blipFill>
        <p:spPr bwMode="auto">
          <a:xfrm>
            <a:off x="203200" y="4221088"/>
            <a:ext cx="4088037" cy="240867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Инвентаризация дворов</a:t>
            </a:r>
            <a:endParaRPr lang="ru-RU" dirty="0"/>
          </a:p>
        </p:txBody>
      </p:sp>
      <p:pic>
        <p:nvPicPr>
          <p:cNvPr id="10248" name="Picture 8" descr="https://pp.userapi.com/c824201/v824201330/2845b/wqHeYn78iV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36" y="4221088"/>
            <a:ext cx="4279550" cy="240867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pp.userapi.com/c834200/v834200330/20708/EsJZkYETzR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28800"/>
            <a:ext cx="4088037" cy="230088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pp.userapi.com/c841426/v841426330/3cdce/eoDteyd9XG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/>
        </p:blipFill>
        <p:spPr bwMode="auto">
          <a:xfrm>
            <a:off x="4588236" y="1628800"/>
            <a:ext cx="4279550" cy="230088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pp.userapi.com/c834103/v834103330/29523/xLaVQ9OpM6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5"/>
          <a:stretch/>
        </p:blipFill>
        <p:spPr bwMode="auto">
          <a:xfrm>
            <a:off x="203200" y="4221089"/>
            <a:ext cx="4088037" cy="240867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Финансирование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4308499"/>
          </a:xfrm>
        </p:spPr>
        <p:txBody>
          <a:bodyPr anchor="t">
            <a:no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Муниципальная субсидия может быть направлена на: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Ремонт </a:t>
            </a:r>
            <a:r>
              <a:rPr lang="ru-RU" dirty="0">
                <a:solidFill>
                  <a:schemeClr val="tx1"/>
                </a:solidFill>
              </a:rPr>
              <a:t>дворовых проездов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Установка </a:t>
            </a:r>
            <a:r>
              <a:rPr lang="ru-RU" dirty="0">
                <a:solidFill>
                  <a:schemeClr val="tx1"/>
                </a:solidFill>
              </a:rPr>
              <a:t>скамеек, урн для мусора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Освещение </a:t>
            </a:r>
            <a:r>
              <a:rPr lang="ru-RU" dirty="0">
                <a:solidFill>
                  <a:schemeClr val="tx1"/>
                </a:solidFill>
              </a:rPr>
              <a:t>дворовых территорий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Озеленение </a:t>
            </a:r>
            <a:r>
              <a:rPr lang="ru-RU" dirty="0">
                <a:solidFill>
                  <a:schemeClr val="tx1"/>
                </a:solidFill>
              </a:rPr>
              <a:t>территорий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Оборудование </a:t>
            </a:r>
            <a:r>
              <a:rPr lang="ru-RU" dirty="0">
                <a:solidFill>
                  <a:schemeClr val="tx1"/>
                </a:solidFill>
              </a:rPr>
              <a:t>автомобильных парковок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Оборудование </a:t>
            </a:r>
            <a:r>
              <a:rPr lang="ru-RU" dirty="0">
                <a:solidFill>
                  <a:schemeClr val="tx1"/>
                </a:solidFill>
              </a:rPr>
              <a:t>детских и(или) спортивных </a:t>
            </a:r>
            <a:r>
              <a:rPr lang="ru-RU" dirty="0" smtClean="0">
                <a:solidFill>
                  <a:schemeClr val="tx1"/>
                </a:solidFill>
              </a:rPr>
              <a:t>площадок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2" descr="https://varlamov.me/2017/dvori_pik/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552329" cy="236714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p.userapi.com/c834102/v834102612/da37/NBrdhwpKi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4067116" cy="236714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355976" y="5085184"/>
            <a:ext cx="792088" cy="72008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результате</a:t>
            </a:r>
            <a:endParaRPr lang="ru-RU" dirty="0"/>
          </a:p>
        </p:txBody>
      </p:sp>
      <p:pic>
        <p:nvPicPr>
          <p:cNvPr id="4" name="Picture 2" descr="https://varlamov.me/2017/dvori_pik/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552329" cy="236714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.userapi.com/c834102/v834102612/da37/NBrdhwpKi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4067116" cy="236714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4355976" y="5085184"/>
            <a:ext cx="792088" cy="72008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4308499"/>
          </a:xfrm>
        </p:spPr>
        <p:txBody>
          <a:bodyPr anchor="t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Благоустроенные общественные пространства;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Обустроенные дворы МКД;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Новые дороги и тротуары;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Детские площадки;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Зоны отдыха;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Озеленение территорий;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Многое другое.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32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132856"/>
            <a:ext cx="9144000" cy="2376264"/>
          </a:xfrm>
          <a:prstGeom prst="rect">
            <a:avLst/>
          </a:prstGeom>
          <a:gradFill>
            <a:gsLst>
              <a:gs pos="0">
                <a:srgbClr val="D1D9FF"/>
              </a:gs>
              <a:gs pos="100000">
                <a:srgbClr val="E5FF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Благодарим за внимание!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F:\ПТ\temp\Ресурсный центр ЖКХ\2016\Конкурс мастер ЖЭКА\Фото\шапка\kart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65"/>
          <a:stretch/>
        </p:blipFill>
        <p:spPr bwMode="auto">
          <a:xfrm>
            <a:off x="0" y="4509120"/>
            <a:ext cx="918051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F:\ПТ\temp\Ресурсный центр ЖКХ\2016\Конкурс мастер ЖЭКА\Фото\шапка\rostov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6" r="3804"/>
          <a:stretch/>
        </p:blipFill>
        <p:spPr bwMode="auto">
          <a:xfrm>
            <a:off x="0" y="-27384"/>
            <a:ext cx="91440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5279" y="2532319"/>
            <a:ext cx="9061110" cy="1760777"/>
            <a:chOff x="15279" y="2532319"/>
            <a:chExt cx="9061110" cy="1760777"/>
          </a:xfrm>
        </p:grpSpPr>
        <p:pic>
          <p:nvPicPr>
            <p:cNvPr id="8" name="Picture 2" descr="F:\ПТ\temp\Логотип Колледжа\лого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9" y="2532319"/>
              <a:ext cx="1748409" cy="1760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i2.guns.ru/forums/icons/forum_pictures/008833/8833098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440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084"/>
            <a:stretch/>
          </p:blipFill>
          <p:spPr bwMode="auto">
            <a:xfrm>
              <a:off x="7704578" y="2568154"/>
              <a:ext cx="1371811" cy="169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0" y="2204864"/>
            <a:ext cx="9180512" cy="720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279" y="4365104"/>
            <a:ext cx="9180512" cy="720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Производственная практика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68761"/>
            <a:ext cx="8676456" cy="576063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ПМ03. Организация благоустройства придомовых территорий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344803"/>
              </p:ext>
            </p:extLst>
          </p:nvPr>
        </p:nvGraphicFramePr>
        <p:xfrm>
          <a:off x="395536" y="5157192"/>
          <a:ext cx="8229600" cy="158417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002082"/>
                <a:gridCol w="7227518"/>
              </a:tblGrid>
              <a:tr h="5855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Century Gothic" panose="020B0502020202020204" pitchFamily="34" charset="0"/>
                        </a:rPr>
                        <a:t>ПК 3.1.</a:t>
                      </a:r>
                      <a:endParaRPr lang="ru-RU" sz="14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600" b="0" spc="-5" dirty="0">
                          <a:effectLst/>
                          <a:latin typeface="Century Gothic" panose="020B0502020202020204" pitchFamily="34" charset="0"/>
                        </a:rPr>
                        <a:t>Организовывать уборку и санитарную очистку придомовых территорий</a:t>
                      </a:r>
                      <a:r>
                        <a:rPr lang="ru-RU" sz="1600" b="0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14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5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latin typeface="Century Gothic" panose="020B0502020202020204" pitchFamily="34" charset="0"/>
                        </a:rPr>
                        <a:t>ПК 3.2.</a:t>
                      </a:r>
                      <a:endParaRPr lang="ru-RU" sz="1400" b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60"/>
                        </a:lnSpc>
                        <a:spcBef>
                          <a:spcPts val="25"/>
                        </a:spcBef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Century Gothic" panose="020B0502020202020204" pitchFamily="34" charset="0"/>
                        </a:rPr>
                        <a:t>Планировать, организовывать и обеспечивать контроль работ, связанных с озеленением придомовых территорий.</a:t>
                      </a:r>
                      <a:endParaRPr lang="ru-RU" sz="14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0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latin typeface="Century Gothic" panose="020B0502020202020204" pitchFamily="34" charset="0"/>
                        </a:rPr>
                        <a:t>ПК 3.3.</a:t>
                      </a:r>
                      <a:endParaRPr lang="ru-RU" sz="1400" b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60"/>
                        </a:lnSpc>
                        <a:spcBef>
                          <a:spcPts val="25"/>
                        </a:spcBef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Century Gothic" panose="020B0502020202020204" pitchFamily="34" charset="0"/>
                        </a:rPr>
                        <a:t>Организовывать благоустройство и реконструкцию придомовых территорий.</a:t>
                      </a:r>
                      <a:endParaRPr lang="ru-RU" sz="14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3" descr="F:\Фото мероприятий\ЖКХ\20150911_090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112568" cy="297297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Состояние дворов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pp.userapi.com/c834102/v834102612/da37/NBrdhwpKip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178" cy="511256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wh.lj.ru/s2/varlamov/logo-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53692"/>
            <a:ext cx="1584176" cy="8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Идеальные дворы существуют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6381328"/>
            <a:ext cx="7728795" cy="432048"/>
          </a:xfrm>
        </p:spPr>
        <p:txBody>
          <a:bodyPr/>
          <a:lstStyle/>
          <a:p>
            <a:pPr algn="r"/>
            <a:r>
              <a:rPr lang="ru-RU" dirty="0" smtClean="0"/>
              <a:t>Использованы материалы с сайта </a:t>
            </a:r>
            <a:r>
              <a:rPr lang="en-US" dirty="0">
                <a:hlinkClick r:id="rId3"/>
              </a:rPr>
              <a:t>https://varlamov.ru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s://varlamov.me/2017/dvori_pik/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552329" cy="236714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varlamov.me/2017/dvori_pik/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484784"/>
            <a:ext cx="3552327" cy="236714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varlamov.me/2017/dvori_pik/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14184"/>
            <a:ext cx="3552329" cy="236714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varlamov.me/2017/dvori_pik/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18632"/>
            <a:ext cx="3552331" cy="236714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«Формирование комфортной городской среды»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4308499"/>
          </a:xfrm>
        </p:spPr>
        <p:txBody>
          <a:bodyPr anchor="t">
            <a:no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Проект направлен на: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поэтапное </a:t>
            </a:r>
            <a:r>
              <a:rPr lang="ru-RU" dirty="0">
                <a:solidFill>
                  <a:schemeClr val="tx1"/>
                </a:solidFill>
              </a:rPr>
              <a:t>благоустройство дворовых </a:t>
            </a:r>
            <a:r>
              <a:rPr lang="ru-RU" dirty="0" smtClean="0">
                <a:solidFill>
                  <a:schemeClr val="tx1"/>
                </a:solidFill>
              </a:rPr>
              <a:t>территорий;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благоустройство знаковых </a:t>
            </a:r>
            <a:r>
              <a:rPr lang="ru-RU" dirty="0">
                <a:solidFill>
                  <a:schemeClr val="tx1"/>
                </a:solidFill>
              </a:rPr>
              <a:t>мест массового </a:t>
            </a:r>
            <a:r>
              <a:rPr lang="ru-RU" dirty="0" smtClean="0">
                <a:solidFill>
                  <a:schemeClr val="tx1"/>
                </a:solidFill>
              </a:rPr>
              <a:t>отдыха;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формирование интереса и учёта инициатив жителей;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обеспечение </a:t>
            </a:r>
            <a:r>
              <a:rPr lang="ru-RU" dirty="0">
                <a:solidFill>
                  <a:schemeClr val="tx1"/>
                </a:solidFill>
              </a:rPr>
              <a:t>общественного контроля на каждом этапе реализации программ </a:t>
            </a:r>
            <a:r>
              <a:rPr lang="ru-RU" dirty="0" smtClean="0">
                <a:solidFill>
                  <a:schemeClr val="tx1"/>
                </a:solidFill>
              </a:rPr>
              <a:t>благоустройства.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53494"/>
            <a:ext cx="5544616" cy="2913370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«Формирование комфортной городской среды»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4308499"/>
          </a:xfrm>
        </p:spPr>
        <p:txBody>
          <a:bodyPr anchor="t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ru-RU" dirty="0" smtClean="0">
                <a:solidFill>
                  <a:schemeClr val="tx1"/>
                </a:solidFill>
              </a:rPr>
              <a:t>Участники проекта: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Глава региона – областная субсидия;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</a:rPr>
              <a:t>Глава муниципалитета – </a:t>
            </a:r>
            <a:r>
              <a:rPr lang="ru-RU" b="1" dirty="0" smtClean="0">
                <a:solidFill>
                  <a:schemeClr val="tx1"/>
                </a:solidFill>
              </a:rPr>
              <a:t>муниципальная субсидия;</a:t>
            </a:r>
            <a:endParaRPr lang="ru-RU" b="1" dirty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Жители – субсидия на благоустройство </a:t>
            </a:r>
            <a:r>
              <a:rPr lang="ru-RU" dirty="0" smtClean="0">
                <a:solidFill>
                  <a:schemeClr val="tx1"/>
                </a:solidFill>
              </a:rPr>
              <a:t>двора.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53494"/>
            <a:ext cx="5544616" cy="2913370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«Формирование комфортной городской среды»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4308499"/>
          </a:xfrm>
        </p:spPr>
        <p:txBody>
          <a:bodyPr anchor="t">
            <a:no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Совещание с представителями администрации г.п. Ростов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D:\ПТ\temp\Ресурсный центр ЖКХ\2016\Совещание по ЖКХ\фото со встреч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684338" cy="43204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«Формирование комфортной городской среды»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19" b="67988"/>
          <a:stretch/>
        </p:blipFill>
        <p:spPr bwMode="auto">
          <a:xfrm>
            <a:off x="0" y="1556792"/>
            <a:ext cx="9144000" cy="27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t="76888" r="15478"/>
          <a:stretch/>
        </p:blipFill>
        <p:spPr bwMode="auto">
          <a:xfrm>
            <a:off x="0" y="4149080"/>
            <a:ext cx="914400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6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Инвентаризация дворов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" r="781"/>
          <a:stretch/>
        </p:blipFill>
        <p:spPr bwMode="auto">
          <a:xfrm>
            <a:off x="673988" y="1484784"/>
            <a:ext cx="7930460" cy="520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4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262</Words>
  <Application>Microsoft Office PowerPoint</Application>
  <PresentationFormat>Экран (4:3)</PresentationFormat>
  <Paragraphs>56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Государственное профессиональное образовательное автономное учреждение Ярославской области  Ростовский колледж отраслевых технологий</vt:lpstr>
      <vt:lpstr>Производственная практика</vt:lpstr>
      <vt:lpstr>Состояние дворов</vt:lpstr>
      <vt:lpstr>Идеальные дворы существуют</vt:lpstr>
      <vt:lpstr>Проект «Формирование комфортной городской среды»</vt:lpstr>
      <vt:lpstr>Проект «Формирование комфортной городской среды»</vt:lpstr>
      <vt:lpstr>Проект «Формирование комфортной городской среды»</vt:lpstr>
      <vt:lpstr>Проект «Формирование комфортной городской среды»</vt:lpstr>
      <vt:lpstr>Инвентаризация дворов</vt:lpstr>
      <vt:lpstr>Инвентаризация дворов</vt:lpstr>
      <vt:lpstr>Инвентаризация дворов</vt:lpstr>
      <vt:lpstr>Инвентаризация дворов</vt:lpstr>
      <vt:lpstr>Инвентаризация дворов</vt:lpstr>
      <vt:lpstr>Финансирование</vt:lpstr>
      <vt:lpstr>В результате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Кузнецов</dc:creator>
  <cp:lastModifiedBy>admin</cp:lastModifiedBy>
  <cp:revision>145</cp:revision>
  <dcterms:created xsi:type="dcterms:W3CDTF">2016-03-31T15:36:38Z</dcterms:created>
  <dcterms:modified xsi:type="dcterms:W3CDTF">2018-03-21T10:20:36Z</dcterms:modified>
</cp:coreProperties>
</file>