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5"/>
  </p:notesMasterIdLst>
  <p:handoutMasterIdLst>
    <p:handoutMasterId r:id="rId86"/>
  </p:handoutMasterIdLst>
  <p:sldIdLst>
    <p:sldId id="332" r:id="rId2"/>
    <p:sldId id="445" r:id="rId3"/>
    <p:sldId id="449" r:id="rId4"/>
    <p:sldId id="450" r:id="rId5"/>
    <p:sldId id="451" r:id="rId6"/>
    <p:sldId id="408" r:id="rId7"/>
    <p:sldId id="407" r:id="rId8"/>
    <p:sldId id="446" r:id="rId9"/>
    <p:sldId id="403" r:id="rId10"/>
    <p:sldId id="452" r:id="rId11"/>
    <p:sldId id="406" r:id="rId12"/>
    <p:sldId id="417" r:id="rId13"/>
    <p:sldId id="333" r:id="rId14"/>
    <p:sldId id="342" r:id="rId15"/>
    <p:sldId id="409" r:id="rId16"/>
    <p:sldId id="344" r:id="rId17"/>
    <p:sldId id="402" r:id="rId18"/>
    <p:sldId id="440" r:id="rId19"/>
    <p:sldId id="444" r:id="rId20"/>
    <p:sldId id="442" r:id="rId21"/>
    <p:sldId id="453" r:id="rId22"/>
    <p:sldId id="404" r:id="rId23"/>
    <p:sldId id="380" r:id="rId24"/>
    <p:sldId id="345" r:id="rId25"/>
    <p:sldId id="435" r:id="rId26"/>
    <p:sldId id="351" r:id="rId27"/>
    <p:sldId id="411" r:id="rId28"/>
    <p:sldId id="412" r:id="rId29"/>
    <p:sldId id="464" r:id="rId30"/>
    <p:sldId id="346" r:id="rId31"/>
    <p:sldId id="347" r:id="rId32"/>
    <p:sldId id="364" r:id="rId33"/>
    <p:sldId id="437" r:id="rId34"/>
    <p:sldId id="363" r:id="rId35"/>
    <p:sldId id="383" r:id="rId36"/>
    <p:sldId id="414" r:id="rId37"/>
    <p:sldId id="362" r:id="rId38"/>
    <p:sldId id="415" r:id="rId39"/>
    <p:sldId id="361" r:id="rId40"/>
    <p:sldId id="457" r:id="rId41"/>
    <p:sldId id="348" r:id="rId42"/>
    <p:sldId id="438" r:id="rId43"/>
    <p:sldId id="349" r:id="rId44"/>
    <p:sldId id="434" r:id="rId45"/>
    <p:sldId id="350" r:id="rId46"/>
    <p:sldId id="365" r:id="rId47"/>
    <p:sldId id="456" r:id="rId48"/>
    <p:sldId id="360" r:id="rId49"/>
    <p:sldId id="439" r:id="rId50"/>
    <p:sldId id="386" r:id="rId51"/>
    <p:sldId id="359" r:id="rId52"/>
    <p:sldId id="358" r:id="rId53"/>
    <p:sldId id="416" r:id="rId54"/>
    <p:sldId id="357" r:id="rId55"/>
    <p:sldId id="454" r:id="rId56"/>
    <p:sldId id="356" r:id="rId57"/>
    <p:sldId id="436" r:id="rId58"/>
    <p:sldId id="419" r:id="rId59"/>
    <p:sldId id="418" r:id="rId60"/>
    <p:sldId id="420" r:id="rId61"/>
    <p:sldId id="421" r:id="rId62"/>
    <p:sldId id="422" r:id="rId63"/>
    <p:sldId id="423" r:id="rId64"/>
    <p:sldId id="425" r:id="rId65"/>
    <p:sldId id="426" r:id="rId66"/>
    <p:sldId id="427" r:id="rId67"/>
    <p:sldId id="428" r:id="rId68"/>
    <p:sldId id="429" r:id="rId69"/>
    <p:sldId id="430" r:id="rId70"/>
    <p:sldId id="424" r:id="rId71"/>
    <p:sldId id="355" r:id="rId72"/>
    <p:sldId id="354" r:id="rId73"/>
    <p:sldId id="353" r:id="rId74"/>
    <p:sldId id="455" r:id="rId75"/>
    <p:sldId id="443" r:id="rId76"/>
    <p:sldId id="462" r:id="rId77"/>
    <p:sldId id="448" r:id="rId78"/>
    <p:sldId id="447" r:id="rId79"/>
    <p:sldId id="458" r:id="rId80"/>
    <p:sldId id="463" r:id="rId81"/>
    <p:sldId id="459" r:id="rId82"/>
    <p:sldId id="460" r:id="rId83"/>
    <p:sldId id="394" r:id="rId84"/>
  </p:sldIdLst>
  <p:sldSz cx="9144000" cy="6858000" type="screen4x3"/>
  <p:notesSz cx="6761163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062051"/>
    <a:srgbClr val="03E3FC"/>
    <a:srgbClr val="00E1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44" y="-3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handoutMaster" Target="handoutMasters/handoutMaster1.xml"/></Relationships>
</file>

<file path=ppt/diagrams/_rels/data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image" Target="../media/image18.jpeg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diagrams/_rels/drawing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image" Target="../media/image18.jpeg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174194-1825-4356-A404-38ED68ABBE9E}" type="doc">
      <dgm:prSet loTypeId="urn:microsoft.com/office/officeart/2008/layout/VerticalCurvedList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FB674EB8-72DC-46D9-BC1E-351AF3D6060F}">
      <dgm:prSet phldrT="[Текст]" custT="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ВИДЕОРОЛИК</a:t>
          </a:r>
          <a:endParaRPr lang="ru-RU" sz="24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6B9A399-9C05-4463-A6CF-5B5EED5F66CB}" type="parTrans" cxnId="{EE8A28A9-124E-4E30-94A3-0E9974D33154}">
      <dgm:prSet/>
      <dgm:spPr/>
      <dgm:t>
        <a:bodyPr/>
        <a:lstStyle/>
        <a:p>
          <a:endParaRPr lang="ru-RU" sz="240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8CA5304-6C65-4EA9-999E-0F318A83D984}" type="sibTrans" cxnId="{EE8A28A9-124E-4E30-94A3-0E9974D33154}">
      <dgm:prSet/>
      <dgm:spPr/>
      <dgm:t>
        <a:bodyPr/>
        <a:lstStyle/>
        <a:p>
          <a:endParaRPr lang="ru-RU" sz="240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EDEF276-4834-4C36-A9AF-E88C3BFC5DDC}">
      <dgm:prSet phldrT="[Текст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СОЦИАЛЬНЫЙ ПРОЕКТ</a:t>
          </a:r>
          <a:endParaRPr lang="ru-RU" sz="24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FB04A26-3DA5-4309-B266-FA87E7F582C7}" type="parTrans" cxnId="{D3110D26-4593-416D-8B17-8B7AE5F11290}">
      <dgm:prSet/>
      <dgm:spPr/>
      <dgm:t>
        <a:bodyPr/>
        <a:lstStyle/>
        <a:p>
          <a:endParaRPr lang="ru-RU" sz="240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FC15360-36AD-470E-9D9F-43B405CE86BA}" type="sibTrans" cxnId="{D3110D26-4593-416D-8B17-8B7AE5F11290}">
      <dgm:prSet/>
      <dgm:spPr/>
      <dgm:t>
        <a:bodyPr/>
        <a:lstStyle/>
        <a:p>
          <a:endParaRPr lang="ru-RU" sz="240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FCF4281-BBF9-4354-A347-D54D6150760F}">
      <dgm:prSet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ХУДОЖЕСТВЕННАЯ ПУБЛИЦИСТИКА</a:t>
          </a:r>
          <a:endParaRPr lang="ru-RU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F7D21CC-43BA-4026-8B03-C8CD131F0448}" type="parTrans" cxnId="{9B281436-156B-4F0E-A107-30D31AEF1015}">
      <dgm:prSet/>
      <dgm:spPr/>
      <dgm:t>
        <a:bodyPr/>
        <a:lstStyle/>
        <a:p>
          <a:endParaRPr lang="ru-RU"/>
        </a:p>
      </dgm:t>
    </dgm:pt>
    <dgm:pt modelId="{229F67BD-F234-49C7-AFD8-FCA462004D01}" type="sibTrans" cxnId="{9B281436-156B-4F0E-A107-30D31AEF1015}">
      <dgm:prSet/>
      <dgm:spPr/>
      <dgm:t>
        <a:bodyPr/>
        <a:lstStyle/>
        <a:p>
          <a:endParaRPr lang="ru-RU"/>
        </a:p>
      </dgm:t>
    </dgm:pt>
    <dgm:pt modelId="{E0C84902-4A43-4EE5-9699-07A0BFF476E5}">
      <dgm:prSet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ПЛАКАТ</a:t>
          </a:r>
          <a:endParaRPr lang="ru-RU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49185E7-7D88-497F-AF3A-4ECC7A91F33D}" type="parTrans" cxnId="{C3A18C57-8E80-4BF9-82D9-9BDF2425862C}">
      <dgm:prSet/>
      <dgm:spPr/>
      <dgm:t>
        <a:bodyPr/>
        <a:lstStyle/>
        <a:p>
          <a:endParaRPr lang="ru-RU"/>
        </a:p>
      </dgm:t>
    </dgm:pt>
    <dgm:pt modelId="{56086455-CBB7-4EEE-9D00-901A6F758655}" type="sibTrans" cxnId="{C3A18C57-8E80-4BF9-82D9-9BDF2425862C}">
      <dgm:prSet/>
      <dgm:spPr/>
      <dgm:t>
        <a:bodyPr/>
        <a:lstStyle/>
        <a:p>
          <a:endParaRPr lang="ru-RU"/>
        </a:p>
      </dgm:t>
    </dgm:pt>
    <dgm:pt modelId="{5BD4D933-18B9-43DE-82DC-69FF8EEFFC77}">
      <dgm:prSet phldrT="[Текст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400" b="1" dirty="0" smtClean="0">
              <a:solidFill>
                <a:schemeClr val="bg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rPr>
            <a:t>СОЦИАЛЬНАЯ ИНИЦИАТИВА</a:t>
          </a:r>
          <a:endParaRPr lang="ru-RU" sz="24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DF7C8B-FA2A-43B1-B176-FB766F4CDDB2}" type="sibTrans" cxnId="{E0B48985-2B5F-4ADF-8417-2C983F5954E6}">
      <dgm:prSet/>
      <dgm:spPr/>
      <dgm:t>
        <a:bodyPr/>
        <a:lstStyle/>
        <a:p>
          <a:endParaRPr lang="ru-RU" sz="240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4E764DD-C836-4475-8CEC-6E6BFF771882}" type="parTrans" cxnId="{E0B48985-2B5F-4ADF-8417-2C983F5954E6}">
      <dgm:prSet/>
      <dgm:spPr/>
      <dgm:t>
        <a:bodyPr/>
        <a:lstStyle/>
        <a:p>
          <a:endParaRPr lang="ru-RU" sz="240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BF8D20B-1122-428B-A29A-2743C77C35D4}" type="pres">
      <dgm:prSet presAssocID="{AA174194-1825-4356-A404-38ED68ABBE9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242B9485-3B0F-4F80-961E-003F56D0088A}" type="pres">
      <dgm:prSet presAssocID="{AA174194-1825-4356-A404-38ED68ABBE9E}" presName="Name1" presStyleCnt="0"/>
      <dgm:spPr/>
    </dgm:pt>
    <dgm:pt modelId="{23D5E62B-449E-473C-A577-855B3C884C44}" type="pres">
      <dgm:prSet presAssocID="{AA174194-1825-4356-A404-38ED68ABBE9E}" presName="cycle" presStyleCnt="0"/>
      <dgm:spPr/>
    </dgm:pt>
    <dgm:pt modelId="{0527A4E8-782A-4C13-8626-DCDE5EA237D6}" type="pres">
      <dgm:prSet presAssocID="{AA174194-1825-4356-A404-38ED68ABBE9E}" presName="srcNode" presStyleLbl="node1" presStyleIdx="0" presStyleCnt="5"/>
      <dgm:spPr/>
    </dgm:pt>
    <dgm:pt modelId="{9A6D5088-1EDC-46FB-BB1C-B1F584152C42}" type="pres">
      <dgm:prSet presAssocID="{AA174194-1825-4356-A404-38ED68ABBE9E}" presName="conn" presStyleLbl="parChTrans1D2" presStyleIdx="0" presStyleCnt="1"/>
      <dgm:spPr/>
      <dgm:t>
        <a:bodyPr/>
        <a:lstStyle/>
        <a:p>
          <a:endParaRPr lang="ru-RU"/>
        </a:p>
      </dgm:t>
    </dgm:pt>
    <dgm:pt modelId="{5B804D3F-11C3-4947-9245-1A7BFB41B4ED}" type="pres">
      <dgm:prSet presAssocID="{AA174194-1825-4356-A404-38ED68ABBE9E}" presName="extraNode" presStyleLbl="node1" presStyleIdx="0" presStyleCnt="5"/>
      <dgm:spPr/>
    </dgm:pt>
    <dgm:pt modelId="{6EDBCA2B-CA41-4445-96C9-E9DEC4C1A2B3}" type="pres">
      <dgm:prSet presAssocID="{AA174194-1825-4356-A404-38ED68ABBE9E}" presName="dstNode" presStyleLbl="node1" presStyleIdx="0" presStyleCnt="5"/>
      <dgm:spPr/>
    </dgm:pt>
    <dgm:pt modelId="{93EC0387-F884-4EA8-B664-BB723E7DEB42}" type="pres">
      <dgm:prSet presAssocID="{FB674EB8-72DC-46D9-BC1E-351AF3D6060F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2F7371-4F11-47D4-93E7-8A500FE27B83}" type="pres">
      <dgm:prSet presAssocID="{FB674EB8-72DC-46D9-BC1E-351AF3D6060F}" presName="accent_1" presStyleCnt="0"/>
      <dgm:spPr/>
    </dgm:pt>
    <dgm:pt modelId="{6CA957D1-B2CA-4807-8DD7-4AC277BDB621}" type="pres">
      <dgm:prSet presAssocID="{FB674EB8-72DC-46D9-BC1E-351AF3D6060F}" presName="accentRepeatNode" presStyleLbl="solidFgAcc1" presStyleIdx="0" presStyleCnt="5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1CAD0D85-2F42-402B-81AE-D81F224C23C3}" type="pres">
      <dgm:prSet presAssocID="{6EDEF276-4834-4C36-A9AF-E88C3BFC5DDC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E84DEF-1BD8-49DB-901A-78BA01540AED}" type="pres">
      <dgm:prSet presAssocID="{6EDEF276-4834-4C36-A9AF-E88C3BFC5DDC}" presName="accent_2" presStyleCnt="0"/>
      <dgm:spPr/>
    </dgm:pt>
    <dgm:pt modelId="{83DF4A86-C42A-4180-A7DA-F5C4497BAA94}" type="pres">
      <dgm:prSet presAssocID="{6EDEF276-4834-4C36-A9AF-E88C3BFC5DDC}" presName="accentRepeatNode" presStyleLbl="solidFgAcc1" presStyleIdx="1" presStyleCnt="5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C65F0BA6-62B9-4C71-A4BE-A722D19B756B}" type="pres">
      <dgm:prSet presAssocID="{5BD4D933-18B9-43DE-82DC-69FF8EEFFC77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595260-318E-403B-AFE1-7818EB76E59C}" type="pres">
      <dgm:prSet presAssocID="{5BD4D933-18B9-43DE-82DC-69FF8EEFFC77}" presName="accent_3" presStyleCnt="0"/>
      <dgm:spPr/>
    </dgm:pt>
    <dgm:pt modelId="{F0627476-00D5-4FC4-B8C0-9B22748CE268}" type="pres">
      <dgm:prSet presAssocID="{5BD4D933-18B9-43DE-82DC-69FF8EEFFC77}" presName="accentRepeatNode" presStyleLbl="solidFgAcc1" presStyleIdx="2" presStyleCnt="5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34D402A8-9DE4-40F1-BA01-030DE425E14A}" type="pres">
      <dgm:prSet presAssocID="{DFCF4281-BBF9-4354-A347-D54D6150760F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951930-9689-42FB-A0B4-C7C2E760AA2A}" type="pres">
      <dgm:prSet presAssocID="{DFCF4281-BBF9-4354-A347-D54D6150760F}" presName="accent_4" presStyleCnt="0"/>
      <dgm:spPr/>
    </dgm:pt>
    <dgm:pt modelId="{82BD11C9-7A4F-46A7-BFF2-1B946D194EF5}" type="pres">
      <dgm:prSet presAssocID="{DFCF4281-BBF9-4354-A347-D54D6150760F}" presName="accentRepeatNode" presStyleLbl="solidFgAcc1" presStyleIdx="3" presStyleCnt="5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1F90DA4F-2A1E-4598-8420-C66BD263C164}" type="pres">
      <dgm:prSet presAssocID="{E0C84902-4A43-4EE5-9699-07A0BFF476E5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10BF58-924C-49A0-A581-4E57F0F9FC80}" type="pres">
      <dgm:prSet presAssocID="{E0C84902-4A43-4EE5-9699-07A0BFF476E5}" presName="accent_5" presStyleCnt="0"/>
      <dgm:spPr/>
    </dgm:pt>
    <dgm:pt modelId="{17C3B25B-2ED7-40C2-A3DD-E7FD53DE15D9}" type="pres">
      <dgm:prSet presAssocID="{E0C84902-4A43-4EE5-9699-07A0BFF476E5}" presName="accentRepeatNode" presStyleLbl="solidFgAcc1" presStyleIdx="4" presStyleCnt="5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</dgm:ptLst>
  <dgm:cxnLst>
    <dgm:cxn modelId="{17A05164-4644-4BC8-8119-D256DE6B0747}" type="presOf" srcId="{AA174194-1825-4356-A404-38ED68ABBE9E}" destId="{0BF8D20B-1122-428B-A29A-2743C77C35D4}" srcOrd="0" destOrd="0" presId="urn:microsoft.com/office/officeart/2008/layout/VerticalCurvedList"/>
    <dgm:cxn modelId="{208170BA-824B-44EB-BABC-4D67AB004133}" type="presOf" srcId="{E0C84902-4A43-4EE5-9699-07A0BFF476E5}" destId="{1F90DA4F-2A1E-4598-8420-C66BD263C164}" srcOrd="0" destOrd="0" presId="urn:microsoft.com/office/officeart/2008/layout/VerticalCurvedList"/>
    <dgm:cxn modelId="{C3A18C57-8E80-4BF9-82D9-9BDF2425862C}" srcId="{AA174194-1825-4356-A404-38ED68ABBE9E}" destId="{E0C84902-4A43-4EE5-9699-07A0BFF476E5}" srcOrd="4" destOrd="0" parTransId="{949185E7-7D88-497F-AF3A-4ECC7A91F33D}" sibTransId="{56086455-CBB7-4EEE-9D00-901A6F758655}"/>
    <dgm:cxn modelId="{9B281436-156B-4F0E-A107-30D31AEF1015}" srcId="{AA174194-1825-4356-A404-38ED68ABBE9E}" destId="{DFCF4281-BBF9-4354-A347-D54D6150760F}" srcOrd="3" destOrd="0" parTransId="{9F7D21CC-43BA-4026-8B03-C8CD131F0448}" sibTransId="{229F67BD-F234-49C7-AFD8-FCA462004D01}"/>
    <dgm:cxn modelId="{505B636D-428B-44D1-B004-1388C5CD29FA}" type="presOf" srcId="{5BD4D933-18B9-43DE-82DC-69FF8EEFFC77}" destId="{C65F0BA6-62B9-4C71-A4BE-A722D19B756B}" srcOrd="0" destOrd="0" presId="urn:microsoft.com/office/officeart/2008/layout/VerticalCurvedList"/>
    <dgm:cxn modelId="{C0BCCC8C-0F1B-41CE-BCC5-F06EBD833E6F}" type="presOf" srcId="{DFCF4281-BBF9-4354-A347-D54D6150760F}" destId="{34D402A8-9DE4-40F1-BA01-030DE425E14A}" srcOrd="0" destOrd="0" presId="urn:microsoft.com/office/officeart/2008/layout/VerticalCurvedList"/>
    <dgm:cxn modelId="{B2BB5BC2-B41E-4428-8EE4-4B6470F9973A}" type="presOf" srcId="{FB674EB8-72DC-46D9-BC1E-351AF3D6060F}" destId="{93EC0387-F884-4EA8-B664-BB723E7DEB42}" srcOrd="0" destOrd="0" presId="urn:microsoft.com/office/officeart/2008/layout/VerticalCurvedList"/>
    <dgm:cxn modelId="{D3110D26-4593-416D-8B17-8B7AE5F11290}" srcId="{AA174194-1825-4356-A404-38ED68ABBE9E}" destId="{6EDEF276-4834-4C36-A9AF-E88C3BFC5DDC}" srcOrd="1" destOrd="0" parTransId="{CFB04A26-3DA5-4309-B266-FA87E7F582C7}" sibTransId="{BFC15360-36AD-470E-9D9F-43B405CE86BA}"/>
    <dgm:cxn modelId="{EE8A28A9-124E-4E30-94A3-0E9974D33154}" srcId="{AA174194-1825-4356-A404-38ED68ABBE9E}" destId="{FB674EB8-72DC-46D9-BC1E-351AF3D6060F}" srcOrd="0" destOrd="0" parTransId="{06B9A399-9C05-4463-A6CF-5B5EED5F66CB}" sibTransId="{48CA5304-6C65-4EA9-999E-0F318A83D984}"/>
    <dgm:cxn modelId="{6582973B-A6B2-41DD-BC53-62815CE390DF}" type="presOf" srcId="{48CA5304-6C65-4EA9-999E-0F318A83D984}" destId="{9A6D5088-1EDC-46FB-BB1C-B1F584152C42}" srcOrd="0" destOrd="0" presId="urn:microsoft.com/office/officeart/2008/layout/VerticalCurvedList"/>
    <dgm:cxn modelId="{E0B48985-2B5F-4ADF-8417-2C983F5954E6}" srcId="{AA174194-1825-4356-A404-38ED68ABBE9E}" destId="{5BD4D933-18B9-43DE-82DC-69FF8EEFFC77}" srcOrd="2" destOrd="0" parTransId="{74E764DD-C836-4475-8CEC-6E6BFF771882}" sibTransId="{65DF7C8B-FA2A-43B1-B176-FB766F4CDDB2}"/>
    <dgm:cxn modelId="{0DB5670E-4E64-4500-A45D-4F2539F06E7E}" type="presOf" srcId="{6EDEF276-4834-4C36-A9AF-E88C3BFC5DDC}" destId="{1CAD0D85-2F42-402B-81AE-D81F224C23C3}" srcOrd="0" destOrd="0" presId="urn:microsoft.com/office/officeart/2008/layout/VerticalCurvedList"/>
    <dgm:cxn modelId="{B4091B52-F601-454E-B43F-B79DB78D9030}" type="presParOf" srcId="{0BF8D20B-1122-428B-A29A-2743C77C35D4}" destId="{242B9485-3B0F-4F80-961E-003F56D0088A}" srcOrd="0" destOrd="0" presId="urn:microsoft.com/office/officeart/2008/layout/VerticalCurvedList"/>
    <dgm:cxn modelId="{61A0A147-96A0-40A3-89A0-8BF1C6837945}" type="presParOf" srcId="{242B9485-3B0F-4F80-961E-003F56D0088A}" destId="{23D5E62B-449E-473C-A577-855B3C884C44}" srcOrd="0" destOrd="0" presId="urn:microsoft.com/office/officeart/2008/layout/VerticalCurvedList"/>
    <dgm:cxn modelId="{C9D00145-58E1-44EB-9D43-9E58C7AB5358}" type="presParOf" srcId="{23D5E62B-449E-473C-A577-855B3C884C44}" destId="{0527A4E8-782A-4C13-8626-DCDE5EA237D6}" srcOrd="0" destOrd="0" presId="urn:microsoft.com/office/officeart/2008/layout/VerticalCurvedList"/>
    <dgm:cxn modelId="{DDE6E647-5BCF-43D1-B754-A156A2D617A8}" type="presParOf" srcId="{23D5E62B-449E-473C-A577-855B3C884C44}" destId="{9A6D5088-1EDC-46FB-BB1C-B1F584152C42}" srcOrd="1" destOrd="0" presId="urn:microsoft.com/office/officeart/2008/layout/VerticalCurvedList"/>
    <dgm:cxn modelId="{D5CC71C9-61BE-4DD1-A5CD-CE7868B2B2F6}" type="presParOf" srcId="{23D5E62B-449E-473C-A577-855B3C884C44}" destId="{5B804D3F-11C3-4947-9245-1A7BFB41B4ED}" srcOrd="2" destOrd="0" presId="urn:microsoft.com/office/officeart/2008/layout/VerticalCurvedList"/>
    <dgm:cxn modelId="{2B992D7B-5C2E-484B-8989-D6382FF8A58D}" type="presParOf" srcId="{23D5E62B-449E-473C-A577-855B3C884C44}" destId="{6EDBCA2B-CA41-4445-96C9-E9DEC4C1A2B3}" srcOrd="3" destOrd="0" presId="urn:microsoft.com/office/officeart/2008/layout/VerticalCurvedList"/>
    <dgm:cxn modelId="{2DFEC75A-4591-452E-A729-FE65A4180A47}" type="presParOf" srcId="{242B9485-3B0F-4F80-961E-003F56D0088A}" destId="{93EC0387-F884-4EA8-B664-BB723E7DEB42}" srcOrd="1" destOrd="0" presId="urn:microsoft.com/office/officeart/2008/layout/VerticalCurvedList"/>
    <dgm:cxn modelId="{CF9019AF-B048-4B31-8E11-2886106983CF}" type="presParOf" srcId="{242B9485-3B0F-4F80-961E-003F56D0088A}" destId="{FA2F7371-4F11-47D4-93E7-8A500FE27B83}" srcOrd="2" destOrd="0" presId="urn:microsoft.com/office/officeart/2008/layout/VerticalCurvedList"/>
    <dgm:cxn modelId="{A55D141C-E44A-4114-801B-CF0BC8BCE668}" type="presParOf" srcId="{FA2F7371-4F11-47D4-93E7-8A500FE27B83}" destId="{6CA957D1-B2CA-4807-8DD7-4AC277BDB621}" srcOrd="0" destOrd="0" presId="urn:microsoft.com/office/officeart/2008/layout/VerticalCurvedList"/>
    <dgm:cxn modelId="{6B6600F8-DE82-4C3F-ACDF-046F37A66135}" type="presParOf" srcId="{242B9485-3B0F-4F80-961E-003F56D0088A}" destId="{1CAD0D85-2F42-402B-81AE-D81F224C23C3}" srcOrd="3" destOrd="0" presId="urn:microsoft.com/office/officeart/2008/layout/VerticalCurvedList"/>
    <dgm:cxn modelId="{D2433298-04DC-41FE-9276-91324239A50E}" type="presParOf" srcId="{242B9485-3B0F-4F80-961E-003F56D0088A}" destId="{29E84DEF-1BD8-49DB-901A-78BA01540AED}" srcOrd="4" destOrd="0" presId="urn:microsoft.com/office/officeart/2008/layout/VerticalCurvedList"/>
    <dgm:cxn modelId="{165FD418-8E9D-4391-9E6A-75EF73A5899E}" type="presParOf" srcId="{29E84DEF-1BD8-49DB-901A-78BA01540AED}" destId="{83DF4A86-C42A-4180-A7DA-F5C4497BAA94}" srcOrd="0" destOrd="0" presId="urn:microsoft.com/office/officeart/2008/layout/VerticalCurvedList"/>
    <dgm:cxn modelId="{693AC35B-96DF-4A4D-AF7A-D28EA8FAE653}" type="presParOf" srcId="{242B9485-3B0F-4F80-961E-003F56D0088A}" destId="{C65F0BA6-62B9-4C71-A4BE-A722D19B756B}" srcOrd="5" destOrd="0" presId="urn:microsoft.com/office/officeart/2008/layout/VerticalCurvedList"/>
    <dgm:cxn modelId="{3AC296DC-9663-4E49-BEA5-3DE6055CD870}" type="presParOf" srcId="{242B9485-3B0F-4F80-961E-003F56D0088A}" destId="{C9595260-318E-403B-AFE1-7818EB76E59C}" srcOrd="6" destOrd="0" presId="urn:microsoft.com/office/officeart/2008/layout/VerticalCurvedList"/>
    <dgm:cxn modelId="{D237EAE3-E5F9-491F-B431-01CC3443BB5D}" type="presParOf" srcId="{C9595260-318E-403B-AFE1-7818EB76E59C}" destId="{F0627476-00D5-4FC4-B8C0-9B22748CE268}" srcOrd="0" destOrd="0" presId="urn:microsoft.com/office/officeart/2008/layout/VerticalCurvedList"/>
    <dgm:cxn modelId="{0882DC70-76AC-439D-BF19-3233DCBCFBEC}" type="presParOf" srcId="{242B9485-3B0F-4F80-961E-003F56D0088A}" destId="{34D402A8-9DE4-40F1-BA01-030DE425E14A}" srcOrd="7" destOrd="0" presId="urn:microsoft.com/office/officeart/2008/layout/VerticalCurvedList"/>
    <dgm:cxn modelId="{71B9B2EE-77E6-4056-A0BC-C2C91435069B}" type="presParOf" srcId="{242B9485-3B0F-4F80-961E-003F56D0088A}" destId="{BC951930-9689-42FB-A0B4-C7C2E760AA2A}" srcOrd="8" destOrd="0" presId="urn:microsoft.com/office/officeart/2008/layout/VerticalCurvedList"/>
    <dgm:cxn modelId="{09E026F4-75D5-40AC-B91E-5D8DDB67C4B0}" type="presParOf" srcId="{BC951930-9689-42FB-A0B4-C7C2E760AA2A}" destId="{82BD11C9-7A4F-46A7-BFF2-1B946D194EF5}" srcOrd="0" destOrd="0" presId="urn:microsoft.com/office/officeart/2008/layout/VerticalCurvedList"/>
    <dgm:cxn modelId="{38CB7056-4E72-4975-97F8-3C7E34C5F5B3}" type="presParOf" srcId="{242B9485-3B0F-4F80-961E-003F56D0088A}" destId="{1F90DA4F-2A1E-4598-8420-C66BD263C164}" srcOrd="9" destOrd="0" presId="urn:microsoft.com/office/officeart/2008/layout/VerticalCurvedList"/>
    <dgm:cxn modelId="{A51DAAE9-BC51-46C8-A2F9-E37D9BFE104A}" type="presParOf" srcId="{242B9485-3B0F-4F80-961E-003F56D0088A}" destId="{EC10BF58-924C-49A0-A581-4E57F0F9FC80}" srcOrd="10" destOrd="0" presId="urn:microsoft.com/office/officeart/2008/layout/VerticalCurvedList"/>
    <dgm:cxn modelId="{F89986CB-4565-4AFF-B25A-2CF56D134126}" type="presParOf" srcId="{EC10BF58-924C-49A0-A581-4E57F0F9FC80}" destId="{17C3B25B-2ED7-40C2-A3DD-E7FD53DE15D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E549458-DB66-4617-9779-CF8945DFF31C}" type="doc">
      <dgm:prSet loTypeId="urn:microsoft.com/office/officeart/2008/layout/VerticalCurvedList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5033B007-1499-450F-B53F-931732BDEE3F}">
      <dgm:prSet phldrT="[Текст]" custT="1"/>
      <dgm:spPr>
        <a:solidFill>
          <a:srgbClr val="FFC000"/>
        </a:solidFill>
        <a:ln>
          <a:noFill/>
        </a:ln>
        <a:scene3d>
          <a:camera prst="orthographicFront"/>
          <a:lightRig rig="threePt" dir="t">
            <a:rot lat="0" lon="0" rev="7500000"/>
          </a:lightRig>
        </a:scene3d>
        <a:sp3d prstMaterial="plastic"/>
      </dgm:spPr>
      <dgm:t>
        <a:bodyPr/>
        <a:lstStyle/>
        <a:p>
          <a:r>
            <a:rPr lang="ru-RU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Игра - конкурс по </a:t>
          </a:r>
          <a:r>
            <a:rPr lang="ru-RU" sz="18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лего</a:t>
          </a:r>
          <a:r>
            <a:rPr lang="ru-RU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-конструированию «Город моей мечты»</a:t>
          </a:r>
          <a:endParaRPr lang="ru-RU" sz="18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9A72A90-BBF3-46B5-A55F-DFDE2ADF9FEB}" type="parTrans" cxnId="{09F07E55-F01C-4942-912F-F28CF429E1FF}">
      <dgm:prSet/>
      <dgm:spPr/>
      <dgm:t>
        <a:bodyPr/>
        <a:lstStyle/>
        <a:p>
          <a:endParaRPr lang="ru-RU" sz="18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0D8C83B-9472-4179-B44F-5593BCB17965}" type="sibTrans" cxnId="{09F07E55-F01C-4942-912F-F28CF429E1FF}">
      <dgm:prSet/>
      <dgm:spPr/>
      <dgm:t>
        <a:bodyPr/>
        <a:lstStyle/>
        <a:p>
          <a:endParaRPr lang="ru-RU" sz="18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E84E23F-3B1C-43E4-ADAD-E6302C46A889}">
      <dgm:prSet phldrT="[Текст]" custT="1"/>
      <dgm:spPr>
        <a:solidFill>
          <a:srgbClr val="0070C0"/>
        </a:solidFill>
        <a:ln>
          <a:noFill/>
        </a:ln>
        <a:scene3d>
          <a:camera prst="orthographicFront"/>
          <a:lightRig rig="threePt" dir="t">
            <a:rot lat="0" lon="0" rev="7500000"/>
          </a:lightRig>
        </a:scene3d>
        <a:sp3d prstMaterial="plastic"/>
      </dgm:spPr>
      <dgm:t>
        <a:bodyPr/>
        <a:lstStyle/>
        <a:p>
          <a:r>
            <a:rPr lang="ru-RU" sz="1800" dirty="0" smtClean="0">
              <a:latin typeface="Arial" panose="020B0604020202020204" pitchFamily="34" charset="0"/>
              <a:cs typeface="Arial" panose="020B0604020202020204" pitchFamily="34" charset="0"/>
            </a:rPr>
            <a:t>Онлайн-игра «ЖЭКА»</a:t>
          </a:r>
          <a:endParaRPr lang="ru-RU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1FB4FCC-85E4-4E84-97AE-420803F15D2B}" type="parTrans" cxnId="{5E6A1423-285E-4896-9559-7F3CB29ECC60}">
      <dgm:prSet/>
      <dgm:spPr/>
      <dgm:t>
        <a:bodyPr/>
        <a:lstStyle/>
        <a:p>
          <a:endParaRPr lang="ru-RU" sz="18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7ACD6A-C5C6-41A8-BE26-1FAB8CD48CD3}" type="sibTrans" cxnId="{5E6A1423-285E-4896-9559-7F3CB29ECC60}">
      <dgm:prSet/>
      <dgm:spPr/>
      <dgm:t>
        <a:bodyPr/>
        <a:lstStyle/>
        <a:p>
          <a:endParaRPr lang="ru-RU" sz="18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9B8B254-83BD-457B-8353-41EEE6A42926}">
      <dgm:prSet phldrT="[Текст]" custT="1"/>
      <dgm:spPr>
        <a:solidFill>
          <a:srgbClr val="FF0000"/>
        </a:solidFill>
        <a:ln>
          <a:noFill/>
        </a:ln>
        <a:scene3d>
          <a:camera prst="orthographicFront"/>
          <a:lightRig rig="threePt" dir="t">
            <a:rot lat="0" lon="0" rev="7500000"/>
          </a:lightRig>
        </a:scene3d>
        <a:sp3d prstMaterial="plastic"/>
      </dgm:spPr>
      <dgm:t>
        <a:bodyPr/>
        <a:lstStyle/>
        <a:p>
          <a:r>
            <a:rPr lang="ru-RU" sz="1800" dirty="0" smtClean="0">
              <a:latin typeface="Arial" panose="020B0604020202020204" pitchFamily="34" charset="0"/>
              <a:cs typeface="Arial" panose="020B0604020202020204" pitchFamily="34" charset="0"/>
            </a:rPr>
            <a:t>Круглый стол «Профессиональная навигация в  сфере ЖКХ: мотивация, средства, способы»</a:t>
          </a:r>
          <a:endParaRPr lang="ru-RU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2AE757B-0C31-4BE2-8F23-6A5AD1C6EC6D}" type="parTrans" cxnId="{D63CD083-20D0-43C1-934A-5FBF374F4B78}">
      <dgm:prSet/>
      <dgm:spPr/>
      <dgm:t>
        <a:bodyPr/>
        <a:lstStyle/>
        <a:p>
          <a:endParaRPr lang="ru-RU" sz="18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BD4AF9E-5667-4296-A724-C219DC38DB76}" type="sibTrans" cxnId="{D63CD083-20D0-43C1-934A-5FBF374F4B78}">
      <dgm:prSet/>
      <dgm:spPr/>
      <dgm:t>
        <a:bodyPr/>
        <a:lstStyle/>
        <a:p>
          <a:endParaRPr lang="ru-RU" sz="18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23D9762-224E-42A3-BFD0-12AC95563640}">
      <dgm:prSet custT="1"/>
      <dgm:spPr>
        <a:solidFill>
          <a:schemeClr val="accent3">
            <a:lumMod val="75000"/>
          </a:schemeClr>
        </a:solidFill>
        <a:ln>
          <a:noFill/>
        </a:ln>
        <a:scene3d>
          <a:camera prst="orthographicFront"/>
          <a:lightRig rig="threePt" dir="t">
            <a:rot lat="0" lon="0" rev="7500000"/>
          </a:lightRig>
        </a:scene3d>
        <a:sp3d prstMaterial="plastic"/>
      </dgm:spPr>
      <dgm:t>
        <a:bodyPr/>
        <a:lstStyle/>
        <a:p>
          <a:r>
            <a:rPr lang="ru-RU" sz="1800" b="0" smtClean="0">
              <a:latin typeface="Arial" panose="020B0604020202020204" pitchFamily="34" charset="0"/>
              <a:cs typeface="Arial" panose="020B0604020202020204" pitchFamily="34" charset="0"/>
            </a:rPr>
            <a:t>Церемония награждения</a:t>
          </a:r>
          <a:endParaRPr lang="ru-RU" sz="18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F2884B-744F-4C97-B810-F7AA86B2C756}" type="parTrans" cxnId="{B46C2902-5D2E-48E3-9640-F077D8C7072D}">
      <dgm:prSet/>
      <dgm:spPr/>
      <dgm:t>
        <a:bodyPr/>
        <a:lstStyle/>
        <a:p>
          <a:endParaRPr lang="ru-RU" sz="18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62012F-CE17-4BC1-9028-10C7C8B982CA}" type="sibTrans" cxnId="{B46C2902-5D2E-48E3-9640-F077D8C7072D}">
      <dgm:prSet/>
      <dgm:spPr/>
      <dgm:t>
        <a:bodyPr/>
        <a:lstStyle/>
        <a:p>
          <a:endParaRPr lang="ru-RU" sz="18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4D7D8A9-23F7-47AF-857C-BFC806F7C78A}">
      <dgm:prSet custT="1"/>
      <dgm:spPr>
        <a:ln>
          <a:noFill/>
        </a:ln>
        <a:scene3d>
          <a:camera prst="orthographicFront"/>
          <a:lightRig rig="threePt" dir="t">
            <a:rot lat="0" lon="0" rev="7500000"/>
          </a:lightRig>
        </a:scene3d>
        <a:sp3d prstMaterial="plastic"/>
      </dgm:spPr>
      <dgm:t>
        <a:bodyPr/>
        <a:lstStyle/>
        <a:p>
          <a:r>
            <a:rPr lang="ru-RU" sz="1800" smtClean="0">
              <a:latin typeface="Arial" panose="020B0604020202020204" pitchFamily="34" charset="0"/>
              <a:cs typeface="Arial" panose="020B0604020202020204" pitchFamily="34" charset="0"/>
            </a:rPr>
            <a:t>Обед</a:t>
          </a:r>
          <a:endParaRPr lang="ru-RU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79391F-CDE9-4236-877C-77A1F52F6BBF}" type="parTrans" cxnId="{0D204EF5-D0F0-4EA7-A20B-A673113F02E8}">
      <dgm:prSet/>
      <dgm:spPr/>
      <dgm:t>
        <a:bodyPr/>
        <a:lstStyle/>
        <a:p>
          <a:endParaRPr lang="ru-RU" sz="18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04B6DBD-B7D1-49DF-9DA9-9E3628FD9739}" type="sibTrans" cxnId="{0D204EF5-D0F0-4EA7-A20B-A673113F02E8}">
      <dgm:prSet/>
      <dgm:spPr/>
      <dgm:t>
        <a:bodyPr/>
        <a:lstStyle/>
        <a:p>
          <a:endParaRPr lang="ru-RU" sz="18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D791811-BC7E-439D-AA70-ADF371476028}">
      <dgm:prSet/>
      <dgm:spPr/>
      <dgm:t>
        <a:bodyPr/>
        <a:lstStyle/>
        <a:p>
          <a:r>
            <a:rPr lang="ru-RU" dirty="0" smtClean="0"/>
            <a:t>Творческая лаборатория «Операция </a:t>
          </a:r>
          <a:r>
            <a:rPr lang="ru-RU" dirty="0" smtClean="0"/>
            <a:t>«Скворечник</a:t>
          </a:r>
          <a:r>
            <a:rPr lang="ru-RU" dirty="0" smtClean="0"/>
            <a:t>»</a:t>
          </a:r>
          <a:endParaRPr lang="ru-RU" dirty="0"/>
        </a:p>
      </dgm:t>
    </dgm:pt>
    <dgm:pt modelId="{102EDD6A-7C6F-4C43-BB10-0F7EB1C7AE55}" type="parTrans" cxnId="{F57B8AC2-B1E8-43CD-8DED-F45BF17BBD30}">
      <dgm:prSet/>
      <dgm:spPr/>
      <dgm:t>
        <a:bodyPr/>
        <a:lstStyle/>
        <a:p>
          <a:endParaRPr lang="ru-RU"/>
        </a:p>
      </dgm:t>
    </dgm:pt>
    <dgm:pt modelId="{2478A1D7-BA8A-4F71-88D8-A2B74E35210D}" type="sibTrans" cxnId="{F57B8AC2-B1E8-43CD-8DED-F45BF17BBD30}">
      <dgm:prSet/>
      <dgm:spPr/>
      <dgm:t>
        <a:bodyPr/>
        <a:lstStyle/>
        <a:p>
          <a:endParaRPr lang="ru-RU"/>
        </a:p>
      </dgm:t>
    </dgm:pt>
    <dgm:pt modelId="{928D5257-AA70-4D56-9C80-1CB29EEA04EA}" type="pres">
      <dgm:prSet presAssocID="{8E549458-DB66-4617-9779-CF8945DFF31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A41AAB4D-56C6-42DB-BCCF-7006BB4C3DA2}" type="pres">
      <dgm:prSet presAssocID="{8E549458-DB66-4617-9779-CF8945DFF31C}" presName="Name1" presStyleCnt="0"/>
      <dgm:spPr/>
      <dgm:t>
        <a:bodyPr/>
        <a:lstStyle/>
        <a:p>
          <a:endParaRPr lang="ru-RU"/>
        </a:p>
      </dgm:t>
    </dgm:pt>
    <dgm:pt modelId="{9839839B-32F9-45C6-A04F-6EB255AE2EB7}" type="pres">
      <dgm:prSet presAssocID="{8E549458-DB66-4617-9779-CF8945DFF31C}" presName="cycle" presStyleCnt="0"/>
      <dgm:spPr/>
      <dgm:t>
        <a:bodyPr/>
        <a:lstStyle/>
        <a:p>
          <a:endParaRPr lang="ru-RU"/>
        </a:p>
      </dgm:t>
    </dgm:pt>
    <dgm:pt modelId="{C22FDB89-E987-4D97-8B60-AD4F9FEDFB0A}" type="pres">
      <dgm:prSet presAssocID="{8E549458-DB66-4617-9779-CF8945DFF31C}" presName="srcNode" presStyleLbl="node1" presStyleIdx="0" presStyleCnt="6"/>
      <dgm:spPr/>
      <dgm:t>
        <a:bodyPr/>
        <a:lstStyle/>
        <a:p>
          <a:endParaRPr lang="ru-RU"/>
        </a:p>
      </dgm:t>
    </dgm:pt>
    <dgm:pt modelId="{ABE2FD3C-C65C-4A53-AC0F-9408537F81AA}" type="pres">
      <dgm:prSet presAssocID="{8E549458-DB66-4617-9779-CF8945DFF31C}" presName="conn" presStyleLbl="parChTrans1D2" presStyleIdx="0" presStyleCnt="1"/>
      <dgm:spPr/>
      <dgm:t>
        <a:bodyPr/>
        <a:lstStyle/>
        <a:p>
          <a:endParaRPr lang="ru-RU"/>
        </a:p>
      </dgm:t>
    </dgm:pt>
    <dgm:pt modelId="{6A411A8B-1BC0-439D-A950-20F65A12AD55}" type="pres">
      <dgm:prSet presAssocID="{8E549458-DB66-4617-9779-CF8945DFF31C}" presName="extraNode" presStyleLbl="node1" presStyleIdx="0" presStyleCnt="6"/>
      <dgm:spPr/>
      <dgm:t>
        <a:bodyPr/>
        <a:lstStyle/>
        <a:p>
          <a:endParaRPr lang="ru-RU"/>
        </a:p>
      </dgm:t>
    </dgm:pt>
    <dgm:pt modelId="{19E48FBC-5285-428F-A3E7-0B7E81932F77}" type="pres">
      <dgm:prSet presAssocID="{8E549458-DB66-4617-9779-CF8945DFF31C}" presName="dstNode" presStyleLbl="node1" presStyleIdx="0" presStyleCnt="6"/>
      <dgm:spPr/>
      <dgm:t>
        <a:bodyPr/>
        <a:lstStyle/>
        <a:p>
          <a:endParaRPr lang="ru-RU"/>
        </a:p>
      </dgm:t>
    </dgm:pt>
    <dgm:pt modelId="{4A758249-8A0D-4F64-9F1B-B6BD0E43FE0F}" type="pres">
      <dgm:prSet presAssocID="{5033B007-1499-450F-B53F-931732BDEE3F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D15BEC-DAD7-4288-B16C-4A6B3D8D1157}" type="pres">
      <dgm:prSet presAssocID="{5033B007-1499-450F-B53F-931732BDEE3F}" presName="accent_1" presStyleCnt="0"/>
      <dgm:spPr/>
      <dgm:t>
        <a:bodyPr/>
        <a:lstStyle/>
        <a:p>
          <a:endParaRPr lang="ru-RU"/>
        </a:p>
      </dgm:t>
    </dgm:pt>
    <dgm:pt modelId="{5CA60C08-2F4C-4388-919E-DD172443793A}" type="pres">
      <dgm:prSet presAssocID="{5033B007-1499-450F-B53F-931732BDEE3F}" presName="accentRepeatNode" presStyleLbl="solidFgAcc1" presStyleIdx="0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A940810-F49A-4703-9746-21E4820BA202}" type="pres">
      <dgm:prSet presAssocID="{1E84E23F-3B1C-43E4-ADAD-E6302C46A889}" presName="text_2" presStyleLbl="node1" presStyleIdx="1" presStyleCnt="6" custLinFactNeighborX="141" custLinFactNeighborY="53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35D19A-473A-464C-B274-E841DB33CC80}" type="pres">
      <dgm:prSet presAssocID="{1E84E23F-3B1C-43E4-ADAD-E6302C46A889}" presName="accent_2" presStyleCnt="0"/>
      <dgm:spPr/>
      <dgm:t>
        <a:bodyPr/>
        <a:lstStyle/>
        <a:p>
          <a:endParaRPr lang="ru-RU"/>
        </a:p>
      </dgm:t>
    </dgm:pt>
    <dgm:pt modelId="{82F8B335-9189-404E-ACBF-DA8DD93AAF78}" type="pres">
      <dgm:prSet presAssocID="{1E84E23F-3B1C-43E4-ADAD-E6302C46A889}" presName="accentRepeatNode" presStyleLbl="solidFgAcc1" presStyleIdx="1" presStyleCnt="6"/>
      <dgm:spPr>
        <a:blipFill rotWithShape="0">
          <a:blip xmlns:r="http://schemas.openxmlformats.org/officeDocument/2006/relationships"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0A09D7F-0C29-4518-BF47-13E0B51F396E}" type="pres">
      <dgm:prSet presAssocID="{0D791811-BC7E-439D-AA70-ADF371476028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0FDBE2-89A9-4733-B529-4A8A93F570E9}" type="pres">
      <dgm:prSet presAssocID="{0D791811-BC7E-439D-AA70-ADF371476028}" presName="accent_3" presStyleCnt="0"/>
      <dgm:spPr/>
    </dgm:pt>
    <dgm:pt modelId="{7E555DF9-B924-4910-BEF8-D3E962905F71}" type="pres">
      <dgm:prSet presAssocID="{0D791811-BC7E-439D-AA70-ADF371476028}" presName="accentRepeatNode" presStyleLbl="solidFgAcc1" presStyleIdx="2" presStyleCnt="6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29F2598-2681-45B2-82D2-90FCEF8DE676}" type="pres">
      <dgm:prSet presAssocID="{29B8B254-83BD-457B-8353-41EEE6A42926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B02518-7BC6-43B6-9936-FE35AE060376}" type="pres">
      <dgm:prSet presAssocID="{29B8B254-83BD-457B-8353-41EEE6A42926}" presName="accent_4" presStyleCnt="0"/>
      <dgm:spPr/>
    </dgm:pt>
    <dgm:pt modelId="{8AEF5479-3190-4D36-B3D6-FF7B328A8483}" type="pres">
      <dgm:prSet presAssocID="{29B8B254-83BD-457B-8353-41EEE6A42926}" presName="accentRepeatNode" presStyleLbl="solidFgAcc1" presStyleIdx="3" presStyleCnt="6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1962C5E-B805-4566-BD82-37D4F3DA80AB}" type="pres">
      <dgm:prSet presAssocID="{123D9762-224E-42A3-BFD0-12AC95563640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A3BF9B-D1AF-46F2-A9A0-E24328CBF5F0}" type="pres">
      <dgm:prSet presAssocID="{123D9762-224E-42A3-BFD0-12AC95563640}" presName="accent_5" presStyleCnt="0"/>
      <dgm:spPr/>
    </dgm:pt>
    <dgm:pt modelId="{7DF142EE-5A74-44D1-B582-40F0D60A020E}" type="pres">
      <dgm:prSet presAssocID="{123D9762-224E-42A3-BFD0-12AC95563640}" presName="accentRepeatNode" presStyleLbl="solidFgAcc1" presStyleIdx="4" presStyleCnt="6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9E056FC-004C-411F-A544-26A1C77F8ED9}" type="pres">
      <dgm:prSet presAssocID="{F4D7D8A9-23F7-47AF-857C-BFC806F7C78A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0D9714-6387-47FB-8C49-74C7174A96D8}" type="pres">
      <dgm:prSet presAssocID="{F4D7D8A9-23F7-47AF-857C-BFC806F7C78A}" presName="accent_6" presStyleCnt="0"/>
      <dgm:spPr/>
      <dgm:t>
        <a:bodyPr/>
        <a:lstStyle/>
        <a:p>
          <a:endParaRPr lang="ru-RU"/>
        </a:p>
      </dgm:t>
    </dgm:pt>
    <dgm:pt modelId="{C0C20DBA-D63E-4BA5-81D5-2B7BB145209A}" type="pres">
      <dgm:prSet presAssocID="{F4D7D8A9-23F7-47AF-857C-BFC806F7C78A}" presName="accentRepeatNode" presStyleLbl="solidFgAcc1" presStyleIdx="5" presStyleCnt="6"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2029F71E-C5C3-4117-9FE0-9875C7EC0DFD}" type="presOf" srcId="{20D8C83B-9472-4179-B44F-5593BCB17965}" destId="{ABE2FD3C-C65C-4A53-AC0F-9408537F81AA}" srcOrd="0" destOrd="0" presId="urn:microsoft.com/office/officeart/2008/layout/VerticalCurvedList"/>
    <dgm:cxn modelId="{9BF06EF8-5015-498A-968C-E86C4D229A4B}" type="presOf" srcId="{1E84E23F-3B1C-43E4-ADAD-E6302C46A889}" destId="{0A940810-F49A-4703-9746-21E4820BA202}" srcOrd="0" destOrd="0" presId="urn:microsoft.com/office/officeart/2008/layout/VerticalCurvedList"/>
    <dgm:cxn modelId="{D63CD083-20D0-43C1-934A-5FBF374F4B78}" srcId="{8E549458-DB66-4617-9779-CF8945DFF31C}" destId="{29B8B254-83BD-457B-8353-41EEE6A42926}" srcOrd="3" destOrd="0" parTransId="{52AE757B-0C31-4BE2-8F23-6A5AD1C6EC6D}" sibTransId="{ABD4AF9E-5667-4296-A724-C219DC38DB76}"/>
    <dgm:cxn modelId="{5E6A1423-285E-4896-9559-7F3CB29ECC60}" srcId="{8E549458-DB66-4617-9779-CF8945DFF31C}" destId="{1E84E23F-3B1C-43E4-ADAD-E6302C46A889}" srcOrd="1" destOrd="0" parTransId="{81FB4FCC-85E4-4E84-97AE-420803F15D2B}" sibTransId="{767ACD6A-C5C6-41A8-BE26-1FAB8CD48CD3}"/>
    <dgm:cxn modelId="{CA96D2F6-FDEC-48CF-8997-507AAED250BA}" type="presOf" srcId="{0D791811-BC7E-439D-AA70-ADF371476028}" destId="{E0A09D7F-0C29-4518-BF47-13E0B51F396E}" srcOrd="0" destOrd="0" presId="urn:microsoft.com/office/officeart/2008/layout/VerticalCurvedList"/>
    <dgm:cxn modelId="{64A0E901-9C35-46B7-9DAB-F2379AB925A0}" type="presOf" srcId="{5033B007-1499-450F-B53F-931732BDEE3F}" destId="{4A758249-8A0D-4F64-9F1B-B6BD0E43FE0F}" srcOrd="0" destOrd="0" presId="urn:microsoft.com/office/officeart/2008/layout/VerticalCurvedList"/>
    <dgm:cxn modelId="{A6D3E23C-5789-4737-A375-03600F0FC480}" type="presOf" srcId="{8E549458-DB66-4617-9779-CF8945DFF31C}" destId="{928D5257-AA70-4D56-9C80-1CB29EEA04EA}" srcOrd="0" destOrd="0" presId="urn:microsoft.com/office/officeart/2008/layout/VerticalCurvedList"/>
    <dgm:cxn modelId="{0D204EF5-D0F0-4EA7-A20B-A673113F02E8}" srcId="{8E549458-DB66-4617-9779-CF8945DFF31C}" destId="{F4D7D8A9-23F7-47AF-857C-BFC806F7C78A}" srcOrd="5" destOrd="0" parTransId="{1A79391F-CDE9-4236-877C-77A1F52F6BBF}" sibTransId="{204B6DBD-B7D1-49DF-9DA9-9E3628FD9739}"/>
    <dgm:cxn modelId="{E2962367-FA32-4771-8D28-3D962F3B7D2E}" type="presOf" srcId="{29B8B254-83BD-457B-8353-41EEE6A42926}" destId="{129F2598-2681-45B2-82D2-90FCEF8DE676}" srcOrd="0" destOrd="0" presId="urn:microsoft.com/office/officeart/2008/layout/VerticalCurvedList"/>
    <dgm:cxn modelId="{B46C2902-5D2E-48E3-9640-F077D8C7072D}" srcId="{8E549458-DB66-4617-9779-CF8945DFF31C}" destId="{123D9762-224E-42A3-BFD0-12AC95563640}" srcOrd="4" destOrd="0" parTransId="{9EF2884B-744F-4C97-B810-F7AA86B2C756}" sibTransId="{C662012F-CE17-4BC1-9028-10C7C8B982CA}"/>
    <dgm:cxn modelId="{09F07E55-F01C-4942-912F-F28CF429E1FF}" srcId="{8E549458-DB66-4617-9779-CF8945DFF31C}" destId="{5033B007-1499-450F-B53F-931732BDEE3F}" srcOrd="0" destOrd="0" parTransId="{B9A72A90-BBF3-46B5-A55F-DFDE2ADF9FEB}" sibTransId="{20D8C83B-9472-4179-B44F-5593BCB17965}"/>
    <dgm:cxn modelId="{98D3806A-ED06-46EB-A5D5-0F9E3FE1B3BB}" type="presOf" srcId="{F4D7D8A9-23F7-47AF-857C-BFC806F7C78A}" destId="{19E056FC-004C-411F-A544-26A1C77F8ED9}" srcOrd="0" destOrd="0" presId="urn:microsoft.com/office/officeart/2008/layout/VerticalCurvedList"/>
    <dgm:cxn modelId="{E0F27F80-904F-4D5A-9285-B360011D1F42}" type="presOf" srcId="{123D9762-224E-42A3-BFD0-12AC95563640}" destId="{81962C5E-B805-4566-BD82-37D4F3DA80AB}" srcOrd="0" destOrd="0" presId="urn:microsoft.com/office/officeart/2008/layout/VerticalCurvedList"/>
    <dgm:cxn modelId="{F57B8AC2-B1E8-43CD-8DED-F45BF17BBD30}" srcId="{8E549458-DB66-4617-9779-CF8945DFF31C}" destId="{0D791811-BC7E-439D-AA70-ADF371476028}" srcOrd="2" destOrd="0" parTransId="{102EDD6A-7C6F-4C43-BB10-0F7EB1C7AE55}" sibTransId="{2478A1D7-BA8A-4F71-88D8-A2B74E35210D}"/>
    <dgm:cxn modelId="{D922E7F3-9426-487B-93C6-1E0638484C8B}" type="presParOf" srcId="{928D5257-AA70-4D56-9C80-1CB29EEA04EA}" destId="{A41AAB4D-56C6-42DB-BCCF-7006BB4C3DA2}" srcOrd="0" destOrd="0" presId="urn:microsoft.com/office/officeart/2008/layout/VerticalCurvedList"/>
    <dgm:cxn modelId="{E1048D90-91F7-4E59-BE63-D9F43A7AA052}" type="presParOf" srcId="{A41AAB4D-56C6-42DB-BCCF-7006BB4C3DA2}" destId="{9839839B-32F9-45C6-A04F-6EB255AE2EB7}" srcOrd="0" destOrd="0" presId="urn:microsoft.com/office/officeart/2008/layout/VerticalCurvedList"/>
    <dgm:cxn modelId="{4A84A8A9-B8CC-4526-8F2D-28204DF1CB6C}" type="presParOf" srcId="{9839839B-32F9-45C6-A04F-6EB255AE2EB7}" destId="{C22FDB89-E987-4D97-8B60-AD4F9FEDFB0A}" srcOrd="0" destOrd="0" presId="urn:microsoft.com/office/officeart/2008/layout/VerticalCurvedList"/>
    <dgm:cxn modelId="{A7739D11-7BDA-434C-88AE-72C9CB45E6C5}" type="presParOf" srcId="{9839839B-32F9-45C6-A04F-6EB255AE2EB7}" destId="{ABE2FD3C-C65C-4A53-AC0F-9408537F81AA}" srcOrd="1" destOrd="0" presId="urn:microsoft.com/office/officeart/2008/layout/VerticalCurvedList"/>
    <dgm:cxn modelId="{509ABDF2-D66C-44F0-9180-CEEF7B307ECF}" type="presParOf" srcId="{9839839B-32F9-45C6-A04F-6EB255AE2EB7}" destId="{6A411A8B-1BC0-439D-A950-20F65A12AD55}" srcOrd="2" destOrd="0" presId="urn:microsoft.com/office/officeart/2008/layout/VerticalCurvedList"/>
    <dgm:cxn modelId="{5C8847CE-7BC1-45CC-BAF9-21646616ED7E}" type="presParOf" srcId="{9839839B-32F9-45C6-A04F-6EB255AE2EB7}" destId="{19E48FBC-5285-428F-A3E7-0B7E81932F77}" srcOrd="3" destOrd="0" presId="urn:microsoft.com/office/officeart/2008/layout/VerticalCurvedList"/>
    <dgm:cxn modelId="{71B00328-9732-41D7-990A-813007815B9C}" type="presParOf" srcId="{A41AAB4D-56C6-42DB-BCCF-7006BB4C3DA2}" destId="{4A758249-8A0D-4F64-9F1B-B6BD0E43FE0F}" srcOrd="1" destOrd="0" presId="urn:microsoft.com/office/officeart/2008/layout/VerticalCurvedList"/>
    <dgm:cxn modelId="{0D3E98F0-275B-4D7D-B3D5-CB53B32F1BA5}" type="presParOf" srcId="{A41AAB4D-56C6-42DB-BCCF-7006BB4C3DA2}" destId="{1AD15BEC-DAD7-4288-B16C-4A6B3D8D1157}" srcOrd="2" destOrd="0" presId="urn:microsoft.com/office/officeart/2008/layout/VerticalCurvedList"/>
    <dgm:cxn modelId="{1A3F6C32-3977-4263-B33B-BD9C9EC8353A}" type="presParOf" srcId="{1AD15BEC-DAD7-4288-B16C-4A6B3D8D1157}" destId="{5CA60C08-2F4C-4388-919E-DD172443793A}" srcOrd="0" destOrd="0" presId="urn:microsoft.com/office/officeart/2008/layout/VerticalCurvedList"/>
    <dgm:cxn modelId="{93477BCA-F700-4619-A117-7E2CFE1F958C}" type="presParOf" srcId="{A41AAB4D-56C6-42DB-BCCF-7006BB4C3DA2}" destId="{0A940810-F49A-4703-9746-21E4820BA202}" srcOrd="3" destOrd="0" presId="urn:microsoft.com/office/officeart/2008/layout/VerticalCurvedList"/>
    <dgm:cxn modelId="{049E27C3-2CDF-4CB0-8F09-506DAAA0E63B}" type="presParOf" srcId="{A41AAB4D-56C6-42DB-BCCF-7006BB4C3DA2}" destId="{A835D19A-473A-464C-B274-E841DB33CC80}" srcOrd="4" destOrd="0" presId="urn:microsoft.com/office/officeart/2008/layout/VerticalCurvedList"/>
    <dgm:cxn modelId="{131C61FB-5355-49B4-A0BC-E614C786AC87}" type="presParOf" srcId="{A835D19A-473A-464C-B274-E841DB33CC80}" destId="{82F8B335-9189-404E-ACBF-DA8DD93AAF78}" srcOrd="0" destOrd="0" presId="urn:microsoft.com/office/officeart/2008/layout/VerticalCurvedList"/>
    <dgm:cxn modelId="{344277A2-B757-426E-8A0D-E2EA2523E41A}" type="presParOf" srcId="{A41AAB4D-56C6-42DB-BCCF-7006BB4C3DA2}" destId="{E0A09D7F-0C29-4518-BF47-13E0B51F396E}" srcOrd="5" destOrd="0" presId="urn:microsoft.com/office/officeart/2008/layout/VerticalCurvedList"/>
    <dgm:cxn modelId="{85452A5A-65BD-4E72-A023-CE3936B6268B}" type="presParOf" srcId="{A41AAB4D-56C6-42DB-BCCF-7006BB4C3DA2}" destId="{EE0FDBE2-89A9-4733-B529-4A8A93F570E9}" srcOrd="6" destOrd="0" presId="urn:microsoft.com/office/officeart/2008/layout/VerticalCurvedList"/>
    <dgm:cxn modelId="{3FB0080C-2102-42B2-BC07-839612303655}" type="presParOf" srcId="{EE0FDBE2-89A9-4733-B529-4A8A93F570E9}" destId="{7E555DF9-B924-4910-BEF8-D3E962905F71}" srcOrd="0" destOrd="0" presId="urn:microsoft.com/office/officeart/2008/layout/VerticalCurvedList"/>
    <dgm:cxn modelId="{4FEC462C-6B1E-40E4-A28B-E0CA3502B0A1}" type="presParOf" srcId="{A41AAB4D-56C6-42DB-BCCF-7006BB4C3DA2}" destId="{129F2598-2681-45B2-82D2-90FCEF8DE676}" srcOrd="7" destOrd="0" presId="urn:microsoft.com/office/officeart/2008/layout/VerticalCurvedList"/>
    <dgm:cxn modelId="{4F9C626B-BC56-45BD-94F3-F320F2D5179E}" type="presParOf" srcId="{A41AAB4D-56C6-42DB-BCCF-7006BB4C3DA2}" destId="{62B02518-7BC6-43B6-9936-FE35AE060376}" srcOrd="8" destOrd="0" presId="urn:microsoft.com/office/officeart/2008/layout/VerticalCurvedList"/>
    <dgm:cxn modelId="{3D052A5D-5F0E-4453-AACB-E79463153650}" type="presParOf" srcId="{62B02518-7BC6-43B6-9936-FE35AE060376}" destId="{8AEF5479-3190-4D36-B3D6-FF7B328A8483}" srcOrd="0" destOrd="0" presId="urn:microsoft.com/office/officeart/2008/layout/VerticalCurvedList"/>
    <dgm:cxn modelId="{380D0B8A-E9FA-4F58-B545-9E8F8FD7D43B}" type="presParOf" srcId="{A41AAB4D-56C6-42DB-BCCF-7006BB4C3DA2}" destId="{81962C5E-B805-4566-BD82-37D4F3DA80AB}" srcOrd="9" destOrd="0" presId="urn:microsoft.com/office/officeart/2008/layout/VerticalCurvedList"/>
    <dgm:cxn modelId="{C22F68A9-6FF9-4735-8555-25BA1D4EE33A}" type="presParOf" srcId="{A41AAB4D-56C6-42DB-BCCF-7006BB4C3DA2}" destId="{45A3BF9B-D1AF-46F2-A9A0-E24328CBF5F0}" srcOrd="10" destOrd="0" presId="urn:microsoft.com/office/officeart/2008/layout/VerticalCurvedList"/>
    <dgm:cxn modelId="{AF6DFB19-865C-484C-B836-6A3FD58F5068}" type="presParOf" srcId="{45A3BF9B-D1AF-46F2-A9A0-E24328CBF5F0}" destId="{7DF142EE-5A74-44D1-B582-40F0D60A020E}" srcOrd="0" destOrd="0" presId="urn:microsoft.com/office/officeart/2008/layout/VerticalCurvedList"/>
    <dgm:cxn modelId="{B644F345-EA77-402D-9D5A-FDF49660B83B}" type="presParOf" srcId="{A41AAB4D-56C6-42DB-BCCF-7006BB4C3DA2}" destId="{19E056FC-004C-411F-A544-26A1C77F8ED9}" srcOrd="11" destOrd="0" presId="urn:microsoft.com/office/officeart/2008/layout/VerticalCurvedList"/>
    <dgm:cxn modelId="{685451D3-A542-4C4E-A7B3-A1C395FB556C}" type="presParOf" srcId="{A41AAB4D-56C6-42DB-BCCF-7006BB4C3DA2}" destId="{9A0D9714-6387-47FB-8C49-74C7174A96D8}" srcOrd="12" destOrd="0" presId="urn:microsoft.com/office/officeart/2008/layout/VerticalCurvedList"/>
    <dgm:cxn modelId="{F0A56312-99F4-418C-B49C-F95E43A1E6AB}" type="presParOf" srcId="{9A0D9714-6387-47FB-8C49-74C7174A96D8}" destId="{C0C20DBA-D63E-4BA5-81D5-2B7BB145209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6D5088-1EDC-46FB-BB1C-B1F584152C42}">
      <dsp:nvSpPr>
        <dsp:cNvPr id="0" name=""/>
        <dsp:cNvSpPr/>
      </dsp:nvSpPr>
      <dsp:spPr>
        <a:xfrm>
          <a:off x="-4965981" y="-760907"/>
          <a:ext cx="5914303" cy="5914303"/>
        </a:xfrm>
        <a:prstGeom prst="blockArc">
          <a:avLst>
            <a:gd name="adj1" fmla="val 18900000"/>
            <a:gd name="adj2" fmla="val 2700000"/>
            <a:gd name="adj3" fmla="val 365"/>
          </a:avLst>
        </a:pr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EC0387-F884-4EA8-B664-BB723E7DEB42}">
      <dsp:nvSpPr>
        <dsp:cNvPr id="0" name=""/>
        <dsp:cNvSpPr/>
      </dsp:nvSpPr>
      <dsp:spPr>
        <a:xfrm>
          <a:off x="414892" y="274442"/>
          <a:ext cx="6293484" cy="549236"/>
        </a:xfrm>
        <a:prstGeom prst="re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435957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ВИДЕОРОЛИК</a:t>
          </a:r>
          <a:endParaRPr lang="ru-RU" sz="24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14892" y="274442"/>
        <a:ext cx="6293484" cy="549236"/>
      </dsp:txXfrm>
    </dsp:sp>
    <dsp:sp modelId="{6CA957D1-B2CA-4807-8DD7-4AC277BDB621}">
      <dsp:nvSpPr>
        <dsp:cNvPr id="0" name=""/>
        <dsp:cNvSpPr/>
      </dsp:nvSpPr>
      <dsp:spPr>
        <a:xfrm>
          <a:off x="71619" y="205788"/>
          <a:ext cx="686545" cy="686545"/>
        </a:xfrm>
        <a:prstGeom prst="ellipse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</dsp:sp>
    <dsp:sp modelId="{1CAD0D85-2F42-402B-81AE-D81F224C23C3}">
      <dsp:nvSpPr>
        <dsp:cNvPr id="0" name=""/>
        <dsp:cNvSpPr/>
      </dsp:nvSpPr>
      <dsp:spPr>
        <a:xfrm>
          <a:off x="808459" y="1098034"/>
          <a:ext cx="5899917" cy="549236"/>
        </a:xfrm>
        <a:prstGeom prst="rect">
          <a:avLst/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435957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СОЦИАЛЬНЫЙ ПРОЕКТ</a:t>
          </a:r>
          <a:endParaRPr lang="ru-RU" sz="24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08459" y="1098034"/>
        <a:ext cx="5899917" cy="549236"/>
      </dsp:txXfrm>
    </dsp:sp>
    <dsp:sp modelId="{83DF4A86-C42A-4180-A7DA-F5C4497BAA94}">
      <dsp:nvSpPr>
        <dsp:cNvPr id="0" name=""/>
        <dsp:cNvSpPr/>
      </dsp:nvSpPr>
      <dsp:spPr>
        <a:xfrm>
          <a:off x="465186" y="1029379"/>
          <a:ext cx="686545" cy="686545"/>
        </a:xfrm>
        <a:prstGeom prst="ellipse">
          <a:avLst/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</dsp:sp>
    <dsp:sp modelId="{C65F0BA6-62B9-4C71-A4BE-A722D19B756B}">
      <dsp:nvSpPr>
        <dsp:cNvPr id="0" name=""/>
        <dsp:cNvSpPr/>
      </dsp:nvSpPr>
      <dsp:spPr>
        <a:xfrm>
          <a:off x="929252" y="1921625"/>
          <a:ext cx="5779124" cy="549236"/>
        </a:xfrm>
        <a:prstGeom prst="rect">
          <a:avLst/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435957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bg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rPr>
            <a:t>СОЦИАЛЬНАЯ ИНИЦИАТИВА</a:t>
          </a:r>
          <a:endParaRPr lang="ru-RU" sz="24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29252" y="1921625"/>
        <a:ext cx="5779124" cy="549236"/>
      </dsp:txXfrm>
    </dsp:sp>
    <dsp:sp modelId="{F0627476-00D5-4FC4-B8C0-9B22748CE268}">
      <dsp:nvSpPr>
        <dsp:cNvPr id="0" name=""/>
        <dsp:cNvSpPr/>
      </dsp:nvSpPr>
      <dsp:spPr>
        <a:xfrm>
          <a:off x="585979" y="1852971"/>
          <a:ext cx="686545" cy="686545"/>
        </a:xfrm>
        <a:prstGeom prst="ellipse">
          <a:avLst/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</dsp:sp>
    <dsp:sp modelId="{34D402A8-9DE4-40F1-BA01-030DE425E14A}">
      <dsp:nvSpPr>
        <dsp:cNvPr id="0" name=""/>
        <dsp:cNvSpPr/>
      </dsp:nvSpPr>
      <dsp:spPr>
        <a:xfrm>
          <a:off x="808459" y="2745217"/>
          <a:ext cx="5899917" cy="549236"/>
        </a:xfrm>
        <a:prstGeom prst="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435957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ХУДОЖЕСТВЕННАЯ ПУБЛИЦИСТИКА</a:t>
          </a:r>
          <a:endParaRPr lang="ru-RU" sz="23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08459" y="2745217"/>
        <a:ext cx="5899917" cy="549236"/>
      </dsp:txXfrm>
    </dsp:sp>
    <dsp:sp modelId="{82BD11C9-7A4F-46A7-BFF2-1B946D194EF5}">
      <dsp:nvSpPr>
        <dsp:cNvPr id="0" name=""/>
        <dsp:cNvSpPr/>
      </dsp:nvSpPr>
      <dsp:spPr>
        <a:xfrm>
          <a:off x="465186" y="2676562"/>
          <a:ext cx="686545" cy="686545"/>
        </a:xfrm>
        <a:prstGeom prst="ellipse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</dsp:sp>
    <dsp:sp modelId="{1F90DA4F-2A1E-4598-8420-C66BD263C164}">
      <dsp:nvSpPr>
        <dsp:cNvPr id="0" name=""/>
        <dsp:cNvSpPr/>
      </dsp:nvSpPr>
      <dsp:spPr>
        <a:xfrm>
          <a:off x="414892" y="3568808"/>
          <a:ext cx="6293484" cy="549236"/>
        </a:xfrm>
        <a:prstGeom prst="rect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435957" tIns="58420" rIns="58420" bIns="5842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ПЛАКАТ</a:t>
          </a:r>
          <a:endParaRPr lang="ru-RU" sz="23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14892" y="3568808"/>
        <a:ext cx="6293484" cy="549236"/>
      </dsp:txXfrm>
    </dsp:sp>
    <dsp:sp modelId="{17C3B25B-2ED7-40C2-A3DD-E7FD53DE15D9}">
      <dsp:nvSpPr>
        <dsp:cNvPr id="0" name=""/>
        <dsp:cNvSpPr/>
      </dsp:nvSpPr>
      <dsp:spPr>
        <a:xfrm>
          <a:off x="71619" y="3500154"/>
          <a:ext cx="686545" cy="686545"/>
        </a:xfrm>
        <a:prstGeom prst="ellipse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E2FD3C-C65C-4A53-AC0F-9408537F81AA}">
      <dsp:nvSpPr>
        <dsp:cNvPr id="0" name=""/>
        <dsp:cNvSpPr/>
      </dsp:nvSpPr>
      <dsp:spPr>
        <a:xfrm>
          <a:off x="-6025072" y="-921917"/>
          <a:ext cx="7172427" cy="7172427"/>
        </a:xfrm>
        <a:prstGeom prst="blockArc">
          <a:avLst>
            <a:gd name="adj1" fmla="val 18900000"/>
            <a:gd name="adj2" fmla="val 2700000"/>
            <a:gd name="adj3" fmla="val 301"/>
          </a:avLst>
        </a:pr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758249-8A0D-4F64-9F1B-B6BD0E43FE0F}">
      <dsp:nvSpPr>
        <dsp:cNvPr id="0" name=""/>
        <dsp:cNvSpPr/>
      </dsp:nvSpPr>
      <dsp:spPr>
        <a:xfrm>
          <a:off x="427326" y="280603"/>
          <a:ext cx="8117512" cy="560994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5289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Игра - конкурс по </a:t>
          </a:r>
          <a:r>
            <a:rPr lang="ru-RU" sz="1800" kern="12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лего</a:t>
          </a:r>
          <a:r>
            <a:rPr lang="ru-RU" sz="18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-конструированию «Город моей мечты»</a:t>
          </a:r>
          <a:endParaRPr lang="ru-RU" sz="18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27326" y="280603"/>
        <a:ext cx="8117512" cy="560994"/>
      </dsp:txXfrm>
    </dsp:sp>
    <dsp:sp modelId="{5CA60C08-2F4C-4388-919E-DD172443793A}">
      <dsp:nvSpPr>
        <dsp:cNvPr id="0" name=""/>
        <dsp:cNvSpPr/>
      </dsp:nvSpPr>
      <dsp:spPr>
        <a:xfrm>
          <a:off x="76705" y="210479"/>
          <a:ext cx="701242" cy="701242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A940810-F49A-4703-9746-21E4820BA202}">
      <dsp:nvSpPr>
        <dsp:cNvPr id="0" name=""/>
        <dsp:cNvSpPr/>
      </dsp:nvSpPr>
      <dsp:spPr>
        <a:xfrm>
          <a:off x="899577" y="1152130"/>
          <a:ext cx="7656056" cy="560994"/>
        </a:xfrm>
        <a:prstGeom prst="rect">
          <a:avLst/>
        </a:prstGeom>
        <a:solidFill>
          <a:srgbClr val="0070C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5289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Онлайн-игра «ЖЭКА»</a:t>
          </a:r>
          <a:endParaRPr lang="ru-RU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99577" y="1152130"/>
        <a:ext cx="7656056" cy="560994"/>
      </dsp:txXfrm>
    </dsp:sp>
    <dsp:sp modelId="{82F8B335-9189-404E-ACBF-DA8DD93AAF78}">
      <dsp:nvSpPr>
        <dsp:cNvPr id="0" name=""/>
        <dsp:cNvSpPr/>
      </dsp:nvSpPr>
      <dsp:spPr>
        <a:xfrm>
          <a:off x="538161" y="1051864"/>
          <a:ext cx="701242" cy="701242"/>
        </a:xfrm>
        <a:prstGeom prst="ellipse">
          <a:avLst/>
        </a:prstGeom>
        <a:blipFill rotWithShape="0">
          <a:blip xmlns:r="http://schemas.openxmlformats.org/officeDocument/2006/relationships"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9525" cap="flat" cmpd="sng" algn="ctr">
          <a:solidFill>
            <a:schemeClr val="accent5">
              <a:hueOff val="-1986775"/>
              <a:satOff val="7962"/>
              <a:lumOff val="172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0A09D7F-0C29-4518-BF47-13E0B51F396E}">
      <dsp:nvSpPr>
        <dsp:cNvPr id="0" name=""/>
        <dsp:cNvSpPr/>
      </dsp:nvSpPr>
      <dsp:spPr>
        <a:xfrm>
          <a:off x="1099795" y="1963373"/>
          <a:ext cx="7445044" cy="560994"/>
        </a:xfrm>
        <a:prstGeom prst="rect">
          <a:avLst/>
        </a:prstGeom>
        <a:gradFill rotWithShape="0">
          <a:gsLst>
            <a:gs pos="0">
              <a:schemeClr val="accent5">
                <a:hueOff val="-3973551"/>
                <a:satOff val="15924"/>
                <a:lumOff val="3451"/>
                <a:alphaOff val="0"/>
                <a:shade val="51000"/>
                <a:satMod val="130000"/>
              </a:schemeClr>
            </a:gs>
            <a:gs pos="80000">
              <a:schemeClr val="accent5">
                <a:hueOff val="-3973551"/>
                <a:satOff val="15924"/>
                <a:lumOff val="3451"/>
                <a:alphaOff val="0"/>
                <a:shade val="93000"/>
                <a:satMod val="130000"/>
              </a:schemeClr>
            </a:gs>
            <a:gs pos="100000">
              <a:schemeClr val="accent5">
                <a:hueOff val="-3973551"/>
                <a:satOff val="15924"/>
                <a:lumOff val="345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5289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Творческая лаборатория «Операция </a:t>
          </a:r>
          <a:r>
            <a:rPr lang="ru-RU" sz="2500" kern="1200" dirty="0" smtClean="0"/>
            <a:t>«Скворечник</a:t>
          </a:r>
          <a:r>
            <a:rPr lang="ru-RU" sz="2500" kern="1200" dirty="0" smtClean="0"/>
            <a:t>»</a:t>
          </a:r>
          <a:endParaRPr lang="ru-RU" sz="2500" kern="1200" dirty="0"/>
        </a:p>
      </dsp:txBody>
      <dsp:txXfrm>
        <a:off x="1099795" y="1963373"/>
        <a:ext cx="7445044" cy="560994"/>
      </dsp:txXfrm>
    </dsp:sp>
    <dsp:sp modelId="{7E555DF9-B924-4910-BEF8-D3E962905F71}">
      <dsp:nvSpPr>
        <dsp:cNvPr id="0" name=""/>
        <dsp:cNvSpPr/>
      </dsp:nvSpPr>
      <dsp:spPr>
        <a:xfrm>
          <a:off x="749173" y="1893248"/>
          <a:ext cx="701242" cy="701242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9525" cap="flat" cmpd="sng" algn="ctr">
          <a:solidFill>
            <a:schemeClr val="accent5">
              <a:hueOff val="-3973551"/>
              <a:satOff val="15924"/>
              <a:lumOff val="3451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29F2598-2681-45B2-82D2-90FCEF8DE676}">
      <dsp:nvSpPr>
        <dsp:cNvPr id="0" name=""/>
        <dsp:cNvSpPr/>
      </dsp:nvSpPr>
      <dsp:spPr>
        <a:xfrm>
          <a:off x="1099795" y="2804224"/>
          <a:ext cx="7445044" cy="560994"/>
        </a:xfrm>
        <a:prstGeom prst="rect">
          <a:avLst/>
        </a:prstGeom>
        <a:solidFill>
          <a:srgbClr val="FF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5289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Круглый стол «Профессиональная навигация в  сфере ЖКХ: мотивация, средства, способы»</a:t>
          </a:r>
          <a:endParaRPr lang="ru-RU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99795" y="2804224"/>
        <a:ext cx="7445044" cy="560994"/>
      </dsp:txXfrm>
    </dsp:sp>
    <dsp:sp modelId="{8AEF5479-3190-4D36-B3D6-FF7B328A8483}">
      <dsp:nvSpPr>
        <dsp:cNvPr id="0" name=""/>
        <dsp:cNvSpPr/>
      </dsp:nvSpPr>
      <dsp:spPr>
        <a:xfrm>
          <a:off x="749173" y="2734100"/>
          <a:ext cx="701242" cy="701242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9525" cap="flat" cmpd="sng" algn="ctr">
          <a:solidFill>
            <a:schemeClr val="accent5">
              <a:hueOff val="-5960326"/>
              <a:satOff val="23887"/>
              <a:lumOff val="517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1962C5E-B805-4566-BD82-37D4F3DA80AB}">
      <dsp:nvSpPr>
        <dsp:cNvPr id="0" name=""/>
        <dsp:cNvSpPr/>
      </dsp:nvSpPr>
      <dsp:spPr>
        <a:xfrm>
          <a:off x="888782" y="3645609"/>
          <a:ext cx="7656056" cy="560994"/>
        </a:xfrm>
        <a:prstGeom prst="rect">
          <a:avLst/>
        </a:prstGeom>
        <a:solidFill>
          <a:schemeClr val="accent3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5289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smtClean="0">
              <a:latin typeface="Arial" panose="020B0604020202020204" pitchFamily="34" charset="0"/>
              <a:cs typeface="Arial" panose="020B0604020202020204" pitchFamily="34" charset="0"/>
            </a:rPr>
            <a:t>Церемония награждения</a:t>
          </a:r>
          <a:endParaRPr lang="ru-RU" sz="18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88782" y="3645609"/>
        <a:ext cx="7656056" cy="560994"/>
      </dsp:txXfrm>
    </dsp:sp>
    <dsp:sp modelId="{7DF142EE-5A74-44D1-B582-40F0D60A020E}">
      <dsp:nvSpPr>
        <dsp:cNvPr id="0" name=""/>
        <dsp:cNvSpPr/>
      </dsp:nvSpPr>
      <dsp:spPr>
        <a:xfrm>
          <a:off x="538161" y="3575485"/>
          <a:ext cx="701242" cy="701242"/>
        </a:xfrm>
        <a:prstGeom prst="ellipse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9525" cap="flat" cmpd="sng" algn="ctr">
          <a:solidFill>
            <a:schemeClr val="accent5">
              <a:hueOff val="-7947101"/>
              <a:satOff val="31849"/>
              <a:lumOff val="690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9E056FC-004C-411F-A544-26A1C77F8ED9}">
      <dsp:nvSpPr>
        <dsp:cNvPr id="0" name=""/>
        <dsp:cNvSpPr/>
      </dsp:nvSpPr>
      <dsp:spPr>
        <a:xfrm>
          <a:off x="427326" y="4486994"/>
          <a:ext cx="8117512" cy="560994"/>
        </a:xfrm>
        <a:prstGeom prst="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5289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smtClean="0">
              <a:latin typeface="Arial" panose="020B0604020202020204" pitchFamily="34" charset="0"/>
              <a:cs typeface="Arial" panose="020B0604020202020204" pitchFamily="34" charset="0"/>
            </a:rPr>
            <a:t>Обед</a:t>
          </a:r>
          <a:endParaRPr lang="ru-RU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27326" y="4486994"/>
        <a:ext cx="8117512" cy="560994"/>
      </dsp:txXfrm>
    </dsp:sp>
    <dsp:sp modelId="{C0C20DBA-D63E-4BA5-81D5-2B7BB145209A}">
      <dsp:nvSpPr>
        <dsp:cNvPr id="0" name=""/>
        <dsp:cNvSpPr/>
      </dsp:nvSpPr>
      <dsp:spPr>
        <a:xfrm>
          <a:off x="76705" y="4416869"/>
          <a:ext cx="701242" cy="701242"/>
        </a:xfrm>
        <a:prstGeom prst="ellipse">
          <a:avLst/>
        </a:prstGeom>
        <a:blipFill rotWithShape="0">
          <a:blip xmlns:r="http://schemas.openxmlformats.org/officeDocument/2006/relationships" r:embed="rId7"/>
          <a:stretch>
            <a:fillRect/>
          </a:stretch>
        </a:blipFill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0800" h="190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EFC4AB-60E6-410B-ADA8-20DC47D463A5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C3BE2D-11D6-4099-BB6E-927D308E81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08069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05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EA03E1-5547-4639-B26D-3D99A9E82876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275" y="4722813"/>
            <a:ext cx="5408613" cy="44735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4038"/>
            <a:ext cx="29305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050" y="9444038"/>
            <a:ext cx="29305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DF8780-8955-4B63-93EB-F9161FD91E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795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resurs-yar.ru/files/spec/jkh/390.pdf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resurs-yar.ru/specialistam/organizaciya_i_provedenie_proforientacionnoj_raboty/zdes_nam_jit/" TargetMode="Externa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.mail.ru/public/4BTc/N49q57Tof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RMDR83TNtc&amp;feature=youtu.be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0ECAZTapbA&amp;feature=youtu.be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videos-170724080?z=video-170724080_456239142%2Fclub170724080%2Fpl_-170724080_-2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yadi.sk/i/zqGIILUOZIuZ0A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0.wdp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yadi.sk/i/v7uut4uD3Tcqkw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yadi.sk/i/4Qzv55dF71hcgQ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yadi.sk/d/Q2EWHJrKTJYg8g" TargetMode="External"/><Relationship Id="rId5" Type="http://schemas.microsoft.com/office/2007/relationships/hdphoto" Target="../media/hdphoto11.wdp"/><Relationship Id="rId4" Type="http://schemas.openxmlformats.org/officeDocument/2006/relationships/image" Target="../media/image4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5" Type="http://schemas.openxmlformats.org/officeDocument/2006/relationships/hyperlink" Target="https://yadi.sk/d/dkGwtLa4hHTTiA" TargetMode="External"/><Relationship Id="rId4" Type="http://schemas.openxmlformats.org/officeDocument/2006/relationships/image" Target="../media/image5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hyperlink" Target="https://yadi.sk/d/FRR8jxPRV-jNeA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microsoft.com/office/2007/relationships/hdphoto" Target="../media/hdphoto12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yadi.sk/d/yGCMcAWuAqKD2g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yadi.sk/i/YwmlQd5feBHIWg" TargetMode="External"/><Relationship Id="rId5" Type="http://schemas.openxmlformats.org/officeDocument/2006/relationships/image" Target="../media/image57.jpg"/><Relationship Id="rId4" Type="http://schemas.openxmlformats.org/officeDocument/2006/relationships/image" Target="../media/image5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cloud.mail.ru/public/26xd/21iBvAnpS/" TargetMode="External"/><Relationship Id="rId4" Type="http://schemas.openxmlformats.org/officeDocument/2006/relationships/image" Target="../media/image6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.mail.ru/public/2YxJ/21ZoxhPhd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.mail.ru/public/MjpY/uW8SruQiT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yadi.sk/i/w1aG6P_cvRP_4w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yadi.sk/i/T-cD4tTTFl-HOw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yadi.sk/i/1oz_z9uLKnspoA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6.wdp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arregion.ru/depts/dobr/tmpPages/news.aspx?newsID=2122" TargetMode="Externa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://resurs-yar.ru/specialistam/organizaciya_i_provedenie_proforientacionnoj_raboty/zdes_nam_jit/" TargetMode="External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shpb.edu.yar.ru/zhkh.html" TargetMode="External"/><Relationship Id="rId4" Type="http://schemas.openxmlformats.org/officeDocument/2006/relationships/image" Target="../media/image92.png"/></Relationships>
</file>

<file path=ppt/slides/_rels/slide78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vk.com/event190869559" TargetMode="Externa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rostovcollege" TargetMode="External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s://rc-it.edu.yar.ru/zdes_nam_zhit_19_20.html" TargetMode="External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hyperlink" Target="https://fondgkh.ru/news/v-gorode-rostove-yaroslavskoy-oblasti-proshel-final-iv-vserossiyskogo-konkursa-zdes-nam-zhit-po-populyarizatsii-i-povysheniyu-privlekatelnosti-professiy-i-spetsialnostey-sfery-zhilishchno-kommunalnogo-khozyaystva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arnews.net/news/show/russia-and-world/50438/zdes_nam_zhit_yaroslavskie_shkolniki_stali_pobeditelyami_konkursa_po_zhkh_.htm" TargetMode="External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2.jpe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39565" y="836925"/>
            <a:ext cx="78901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dirty="0" smtClean="0">
                <a:solidFill>
                  <a:srgbClr val="002060"/>
                </a:solidFill>
                <a:ea typeface="Times New Roman"/>
                <a:cs typeface="Arial" panose="020B0604020202020204" pitchFamily="34" charset="0"/>
              </a:rPr>
              <a:t>Фонд</a:t>
            </a:r>
            <a:r>
              <a:rPr lang="ru-RU" sz="1400" dirty="0">
                <a:solidFill>
                  <a:srgbClr val="002060"/>
                </a:solidFill>
                <a:ea typeface="Times New Roman"/>
                <a:cs typeface="Arial" panose="020B0604020202020204" pitchFamily="34" charset="0"/>
              </a:rPr>
              <a:t> содействия реформированию ЖКХ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27241" y="104981"/>
            <a:ext cx="47318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Департамент образования Ярославской области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44701" y="356330"/>
            <a:ext cx="83993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Департамент жилищно-коммунального хозяйства, энергетики и регулирования тарифов Ярославской области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500484" y="1130302"/>
            <a:ext cx="606797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ГПОАУ ЯО Ростовский колледж </a:t>
            </a:r>
            <a:r>
              <a:rPr lang="ru-RU" sz="14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отраслевых технологий</a:t>
            </a:r>
            <a:endParaRPr lang="ru-RU" sz="1400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17623" y="1483295"/>
            <a:ext cx="69484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ГУ ЯО «Центр профессиональной ориентации </a:t>
            </a:r>
            <a:r>
              <a:rPr lang="ru-RU" sz="14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и </a:t>
            </a:r>
            <a:r>
              <a:rPr lang="ru-RU" sz="14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психологической поддержки «Ресурс»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64089" y="5877272"/>
            <a:ext cx="3302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9" name="Picture 5" descr="\\192.168.1.1\Resurs\ПЕРСОНАЛЬНЫЕ ПАПКИ\Груздева\Сертификат\Здесь нам жить!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6872"/>
            <a:ext cx="8531292" cy="458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ый треугольник 14"/>
          <p:cNvSpPr/>
          <p:nvPr/>
        </p:nvSpPr>
        <p:spPr>
          <a:xfrm flipH="1">
            <a:off x="3059833" y="1709690"/>
            <a:ext cx="5798138" cy="5155791"/>
          </a:xfrm>
          <a:prstGeom prst="rtTriangle">
            <a:avLst/>
          </a:prstGeom>
          <a:solidFill>
            <a:srgbClr val="03E3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ый треугольник 15"/>
          <p:cNvSpPr/>
          <p:nvPr/>
        </p:nvSpPr>
        <p:spPr>
          <a:xfrm flipH="1">
            <a:off x="3491881" y="1343753"/>
            <a:ext cx="5652119" cy="5514999"/>
          </a:xfrm>
          <a:prstGeom prst="rtTriangle">
            <a:avLst/>
          </a:prstGeom>
          <a:solidFill>
            <a:srgbClr val="062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764578" y="4795993"/>
            <a:ext cx="430335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>
                <a:solidFill>
                  <a:srgbClr val="03E3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ВСЕРОССИЙСКИЙ КОНКУРС</a:t>
            </a:r>
          </a:p>
          <a:p>
            <a:pPr algn="r"/>
            <a:r>
              <a:rPr lang="ru-RU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«ЗДЕСЬ НАМ ЖИТЬ!»</a:t>
            </a:r>
            <a:endParaRPr lang="ru-RU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40643" y="166324"/>
            <a:ext cx="216024" cy="191179"/>
          </a:xfrm>
          <a:prstGeom prst="rect">
            <a:avLst/>
          </a:prstGeom>
          <a:solidFill>
            <a:srgbClr val="03E3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519229" y="522353"/>
            <a:ext cx="216024" cy="191179"/>
          </a:xfrm>
          <a:prstGeom prst="rect">
            <a:avLst/>
          </a:prstGeom>
          <a:solidFill>
            <a:srgbClr val="03E3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849179" y="895224"/>
            <a:ext cx="216024" cy="191179"/>
          </a:xfrm>
          <a:prstGeom prst="rect">
            <a:avLst/>
          </a:prstGeom>
          <a:solidFill>
            <a:srgbClr val="03E3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1166830" y="1195434"/>
            <a:ext cx="216024" cy="191179"/>
          </a:xfrm>
          <a:prstGeom prst="rect">
            <a:avLst/>
          </a:prstGeom>
          <a:solidFill>
            <a:srgbClr val="03E3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1501598" y="1518511"/>
            <a:ext cx="216024" cy="191179"/>
          </a:xfrm>
          <a:prstGeom prst="rect">
            <a:avLst/>
          </a:prstGeom>
          <a:solidFill>
            <a:srgbClr val="03E3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1868364" y="1893171"/>
            <a:ext cx="216024" cy="191179"/>
          </a:xfrm>
          <a:prstGeom prst="rect">
            <a:avLst/>
          </a:prstGeom>
          <a:solidFill>
            <a:srgbClr val="03E3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2060821" y="1857955"/>
            <a:ext cx="15674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ГК «Альфа-Групп»</a:t>
            </a:r>
            <a:endParaRPr lang="ru-RU" sz="1400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119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\\srv\RESURS\ФОТО_ВИДЕО ЦЕНТРА РЕСУРС\МЕРОПРИЯТИЯ\ЗДЕСЬ НАМ ЖИТЬ!_17.03.2020\DSC001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4219"/>
            <a:ext cx="9144000" cy="5129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9658" y="6245998"/>
            <a:ext cx="89046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Приветственное слово директора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Центра «Ресурс» </a:t>
            </a: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Ирины Вениаминовны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Кузнецовой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-8878"/>
            <a:ext cx="9144000" cy="692696"/>
          </a:xfrm>
          <a:prstGeom prst="rect">
            <a:avLst/>
          </a:prstGeom>
          <a:solidFill>
            <a:srgbClr val="062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" y="161037"/>
            <a:ext cx="90726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ОРГАНИЗАТОР КОНКУРСА – ГУ ЯО </a:t>
            </a:r>
            <a:r>
              <a:rPr lang="ru-RU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ЦПОиПП</a:t>
            </a: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«Ресурс»</a:t>
            </a:r>
            <a:endPara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78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AutoShape 4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307975" y="794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-8878"/>
            <a:ext cx="9144000" cy="692696"/>
          </a:xfrm>
          <a:prstGeom prst="rect">
            <a:avLst/>
          </a:prstGeom>
          <a:solidFill>
            <a:srgbClr val="062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" y="-3431"/>
            <a:ext cx="90726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ОРГАНИЗАТОР КОНКУРСА 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ГПОАУ ЯО Ростовский колледж отраслевых технологий</a:t>
            </a:r>
            <a:endPara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2" descr="Фонд содействия реформированию ЖКХ"/>
          <p:cNvSpPr>
            <a:spLocks noChangeAspect="1" noChangeArrowheads="1"/>
          </p:cNvSpPr>
          <p:nvPr/>
        </p:nvSpPr>
        <p:spPr bwMode="auto">
          <a:xfrm>
            <a:off x="460375" y="16034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Фонд содействия реформированию ЖКХ"/>
          <p:cNvSpPr>
            <a:spLocks noChangeAspect="1" noChangeArrowheads="1"/>
          </p:cNvSpPr>
          <p:nvPr/>
        </p:nvSpPr>
        <p:spPr bwMode="auto">
          <a:xfrm>
            <a:off x="612775" y="31274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Фонд содействия реформированию ЖКХ"/>
          <p:cNvSpPr>
            <a:spLocks noChangeAspect="1" noChangeArrowheads="1"/>
          </p:cNvSpPr>
          <p:nvPr/>
        </p:nvSpPr>
        <p:spPr bwMode="auto">
          <a:xfrm>
            <a:off x="765175" y="46514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434" name="Picture 2" descr="\\srv\RESURS\ФОТО_ВИДЕО ЦЕНТРА РЕСУРС\МЕРОПРИЯТИЯ\ЗДЕСЬ НАМ ЖИТЬ!_17.03.2020\DSC0017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46" t="16204" r="43903"/>
          <a:stretch/>
        </p:blipFill>
        <p:spPr bwMode="auto">
          <a:xfrm>
            <a:off x="4724307" y="980728"/>
            <a:ext cx="4336529" cy="5443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19658" y="3163673"/>
            <a:ext cx="441668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Приветственное слово 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заместителя директора 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ГПОАУ ЯО Ростовского колледжа отраслевых технологий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Кузнецова Евгения Юрьевича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840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AutoShape 4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307975" y="794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-8878"/>
            <a:ext cx="9144000" cy="692696"/>
          </a:xfrm>
          <a:prstGeom prst="rect">
            <a:avLst/>
          </a:prstGeom>
          <a:solidFill>
            <a:srgbClr val="062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99793" y="20362"/>
            <a:ext cx="6192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ОРГАНИЗАТОР КОНКУРСА</a:t>
            </a:r>
            <a:endParaRPr lang="ru-RU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8" t="8564" r="19654" b="17264"/>
          <a:stretch/>
        </p:blipFill>
        <p:spPr bwMode="auto">
          <a:xfrm>
            <a:off x="0" y="660731"/>
            <a:ext cx="9144000" cy="6203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68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307975" y="794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-8878"/>
            <a:ext cx="9144000" cy="692696"/>
          </a:xfrm>
          <a:prstGeom prst="rect">
            <a:avLst/>
          </a:prstGeom>
          <a:solidFill>
            <a:srgbClr val="062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427986" y="75860"/>
            <a:ext cx="46085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ЦЕЛИ КОНКУРСА</a:t>
            </a:r>
            <a:endParaRPr lang="ru-RU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06161" y="1457609"/>
            <a:ext cx="7572006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"/>
              <a:tabLst>
                <a:tab pos="630555" algn="l"/>
              </a:tabLst>
            </a:pP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популяризация и 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повышение </a:t>
            </a: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привлекательности, </a:t>
            </a: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представлений 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будущем сфер: жилищно-коммунального хозяйства, энергетики, энергосбережения, формирования комфортной городской / сельской </a:t>
            </a: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среды;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"/>
              <a:tabLst>
                <a:tab pos="630555" algn="l"/>
              </a:tabLst>
            </a:pPr>
            <a:endParaRPr lang="ru-RU" sz="2400" dirty="0">
              <a:solidFill>
                <a:srgbClr val="00206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"/>
              <a:tabLst>
                <a:tab pos="630555" algn="l"/>
              </a:tabLst>
            </a:pP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развитие компетенций, значимых для разработки и реализации социально-значимых проектов, </a:t>
            </a: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личностного и профессионального </a:t>
            </a:r>
            <a:r>
              <a:rPr lang="ru-RU" sz="24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самоопределения</a:t>
            </a:r>
            <a:endParaRPr lang="ru-RU" sz="2400" dirty="0">
              <a:solidFill>
                <a:srgbClr val="00206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20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AutoShape 4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307975" y="794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8900" y="-8878"/>
            <a:ext cx="9152900" cy="692696"/>
          </a:xfrm>
          <a:prstGeom prst="rect">
            <a:avLst/>
          </a:prstGeom>
          <a:solidFill>
            <a:srgbClr val="062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84306" y="4"/>
            <a:ext cx="5832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УЧАСТНИКИ КОНКУРСА</a:t>
            </a:r>
            <a:endParaRPr lang="ru-RU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87286" y="3189876"/>
            <a:ext cx="296185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ru-RU" sz="72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665</a:t>
            </a:r>
            <a:r>
              <a:rPr lang="ru-RU" sz="6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6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3000"/>
              </a:lnSpc>
            </a:pPr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участников</a:t>
            </a:r>
            <a:endParaRPr lang="ru-RU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5363776" y="4255373"/>
            <a:ext cx="2152680" cy="1260000"/>
            <a:chOff x="4453717" y="742677"/>
            <a:chExt cx="1123772" cy="730452"/>
          </a:xfrm>
          <a:solidFill>
            <a:srgbClr val="002060"/>
          </a:solidFill>
          <a:scene3d>
            <a:camera prst="orthographicFront"/>
            <a:lightRig rig="flat" dir="t"/>
          </a:scene3d>
        </p:grpSpPr>
        <p:sp>
          <p:nvSpPr>
            <p:cNvPr id="13" name="Скругленный прямоугольник 16"/>
            <p:cNvSpPr/>
            <p:nvPr/>
          </p:nvSpPr>
          <p:spPr>
            <a:xfrm>
              <a:off x="4453717" y="742677"/>
              <a:ext cx="1123772" cy="730452"/>
            </a:xfrm>
            <a:prstGeom prst="hexagon">
              <a:avLst/>
            </a:prstGeom>
            <a:grpFill/>
            <a:ln>
              <a:solidFill>
                <a:schemeClr val="bg1"/>
              </a:solidFill>
            </a:ln>
            <a:sp3d prstMaterial="plastic"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Скругленный прямоугольник 4"/>
            <p:cNvSpPr/>
            <p:nvPr/>
          </p:nvSpPr>
          <p:spPr>
            <a:xfrm>
              <a:off x="4489375" y="761285"/>
              <a:ext cx="1052456" cy="659136"/>
            </a:xfrm>
            <a:prstGeom prst="hexagon">
              <a:avLst/>
            </a:prstGeom>
            <a:grpFill/>
            <a:ln>
              <a:solidFill>
                <a:schemeClr val="bg1"/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Новосибирская область</a:t>
              </a:r>
              <a:endParaRPr lang="ru-RU" sz="14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-8900" y="1969936"/>
            <a:ext cx="1728000" cy="1260000"/>
            <a:chOff x="2374567" y="1986"/>
            <a:chExt cx="1371839" cy="891695"/>
          </a:xfrm>
          <a:scene3d>
            <a:camera prst="orthographicFront"/>
            <a:lightRig rig="flat" dir="t"/>
          </a:scene3d>
        </p:grpSpPr>
        <p:sp>
          <p:nvSpPr>
            <p:cNvPr id="16" name="Скругленный прямоугольник 19"/>
            <p:cNvSpPr/>
            <p:nvPr/>
          </p:nvSpPr>
          <p:spPr>
            <a:xfrm>
              <a:off x="2374567" y="1986"/>
              <a:ext cx="1371839" cy="891695"/>
            </a:xfrm>
            <a:prstGeom prst="hexagon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sp>
        <p:sp>
          <p:nvSpPr>
            <p:cNvPr id="17" name="Скругленный прямоугольник 4"/>
            <p:cNvSpPr/>
            <p:nvPr/>
          </p:nvSpPr>
          <p:spPr>
            <a:xfrm>
              <a:off x="2418096" y="45515"/>
              <a:ext cx="1284781" cy="804637"/>
            </a:xfrm>
            <a:prstGeom prst="hexagon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Саратовская </a:t>
              </a:r>
              <a:r>
                <a:rPr lang="ru-RU" sz="12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область</a:t>
              </a:r>
              <a:endParaRPr lang="ru-RU" sz="12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3231092" y="774698"/>
            <a:ext cx="5832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УЧАСТНИКИ КОНКУРСА</a:t>
            </a:r>
            <a:endParaRPr lang="ru-RU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3858863" y="692058"/>
            <a:ext cx="1728000" cy="1260000"/>
            <a:chOff x="4009899" y="699340"/>
            <a:chExt cx="999739" cy="649830"/>
          </a:xfrm>
          <a:scene3d>
            <a:camera prst="orthographicFront"/>
            <a:lightRig rig="flat" dir="t"/>
          </a:scene3d>
        </p:grpSpPr>
        <p:sp>
          <p:nvSpPr>
            <p:cNvPr id="20" name="Скругленный прямоугольник 13"/>
            <p:cNvSpPr/>
            <p:nvPr/>
          </p:nvSpPr>
          <p:spPr>
            <a:xfrm>
              <a:off x="4009899" y="699340"/>
              <a:ext cx="999739" cy="649830"/>
            </a:xfrm>
            <a:prstGeom prst="hexagon">
              <a:avLst/>
            </a:prstGeom>
            <a:ln>
              <a:solidFill>
                <a:schemeClr val="bg1"/>
              </a:solidFill>
            </a:ln>
            <a:sp3d prstMaterial="plastic"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Скругленный прямоугольник 4"/>
            <p:cNvSpPr/>
            <p:nvPr/>
          </p:nvSpPr>
          <p:spPr>
            <a:xfrm>
              <a:off x="4041620" y="731062"/>
              <a:ext cx="936295" cy="586386"/>
            </a:xfrm>
            <a:prstGeom prst="hexagon">
              <a:avLst/>
            </a:prstGeom>
            <a:ln>
              <a:solidFill>
                <a:schemeClr val="bg1"/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>
                  <a:cs typeface="Arial" panose="020B0604020202020204" pitchFamily="34" charset="0"/>
                </a:rPr>
                <a:t>Г. Ярославль </a:t>
              </a:r>
            </a:p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>
                  <a:cs typeface="Arial" panose="020B0604020202020204" pitchFamily="34" charset="0"/>
                </a:rPr>
                <a:t>и Ярославская область</a:t>
              </a:r>
              <a:endParaRPr lang="ru-RU" sz="1400" b="1" kern="1200" dirty="0">
                <a:cs typeface="Arial" panose="020B0604020202020204" pitchFamily="34" charset="0"/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2127637" y="683818"/>
            <a:ext cx="1728000" cy="1260000"/>
            <a:chOff x="2374567" y="1986"/>
            <a:chExt cx="1371839" cy="891695"/>
          </a:xfrm>
          <a:scene3d>
            <a:camera prst="orthographicFront"/>
            <a:lightRig rig="flat" dir="t"/>
          </a:scene3d>
        </p:grpSpPr>
        <p:sp>
          <p:nvSpPr>
            <p:cNvPr id="23" name="Скругленный прямоугольник 19"/>
            <p:cNvSpPr/>
            <p:nvPr/>
          </p:nvSpPr>
          <p:spPr>
            <a:xfrm>
              <a:off x="2374567" y="1986"/>
              <a:ext cx="1371839" cy="891695"/>
            </a:xfrm>
            <a:prstGeom prst="hexagon">
              <a:avLst/>
            </a:prstGeom>
            <a:ln>
              <a:solidFill>
                <a:schemeClr val="bg1"/>
              </a:solidFill>
            </a:ln>
            <a:sp3d prstMaterial="plastic"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Скругленный прямоугольник 4"/>
            <p:cNvSpPr/>
            <p:nvPr/>
          </p:nvSpPr>
          <p:spPr>
            <a:xfrm>
              <a:off x="2418096" y="45515"/>
              <a:ext cx="1284781" cy="804637"/>
            </a:xfrm>
            <a:prstGeom prst="hexagon">
              <a:avLst/>
            </a:prstGeom>
            <a:ln>
              <a:solidFill>
                <a:schemeClr val="bg1"/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dirty="0">
                  <a:cs typeface="Arial" panose="020B0604020202020204" pitchFamily="34" charset="0"/>
                </a:rPr>
                <a:t>г</a:t>
              </a:r>
              <a:r>
                <a:rPr lang="ru-RU" sz="1400" b="1" kern="1200" dirty="0" smtClean="0">
                  <a:cs typeface="Arial" panose="020B0604020202020204" pitchFamily="34" charset="0"/>
                </a:rPr>
                <a:t>. Москва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>
                  <a:cs typeface="Arial" panose="020B0604020202020204" pitchFamily="34" charset="0"/>
                </a:rPr>
                <a:t>и Московская область</a:t>
              </a:r>
              <a:endParaRPr lang="ru-RU" sz="1400" b="1" kern="1200" dirty="0">
                <a:cs typeface="Arial" panose="020B0604020202020204" pitchFamily="34" charset="0"/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7326804" y="683818"/>
            <a:ext cx="1728000" cy="1260000"/>
            <a:chOff x="3916954" y="1603530"/>
            <a:chExt cx="1491389" cy="969403"/>
          </a:xfrm>
          <a:solidFill>
            <a:srgbClr val="7030A0"/>
          </a:solidFill>
          <a:scene3d>
            <a:camera prst="orthographicFront"/>
            <a:lightRig rig="flat" dir="t"/>
          </a:scene3d>
        </p:grpSpPr>
        <p:sp>
          <p:nvSpPr>
            <p:cNvPr id="26" name="Скругленный прямоугольник 22"/>
            <p:cNvSpPr/>
            <p:nvPr/>
          </p:nvSpPr>
          <p:spPr>
            <a:xfrm>
              <a:off x="3916954" y="1603530"/>
              <a:ext cx="1491389" cy="969403"/>
            </a:xfrm>
            <a:prstGeom prst="hexagon">
              <a:avLst/>
            </a:prstGeom>
            <a:grpFill/>
            <a:ln>
              <a:solidFill>
                <a:schemeClr val="bg1"/>
              </a:solidFill>
            </a:ln>
            <a:sp3d prstMaterial="plastic"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Скругленный прямоугольник 4"/>
            <p:cNvSpPr/>
            <p:nvPr/>
          </p:nvSpPr>
          <p:spPr>
            <a:xfrm>
              <a:off x="3964276" y="1650852"/>
              <a:ext cx="1396745" cy="874759"/>
            </a:xfrm>
            <a:prstGeom prst="hexagon">
              <a:avLst/>
            </a:prstGeom>
            <a:grpFill/>
            <a:ln>
              <a:solidFill>
                <a:schemeClr val="bg1"/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Брянская область</a:t>
              </a:r>
              <a:endParaRPr lang="ru-RU" sz="14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1503094" y="5576879"/>
            <a:ext cx="2138402" cy="1260000"/>
            <a:chOff x="3540809" y="2492323"/>
            <a:chExt cx="1915793" cy="1245265"/>
          </a:xfrm>
          <a:solidFill>
            <a:schemeClr val="accent5">
              <a:lumMod val="75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29" name="Скругленный прямоугольник 25"/>
            <p:cNvSpPr/>
            <p:nvPr/>
          </p:nvSpPr>
          <p:spPr>
            <a:xfrm>
              <a:off x="3540809" y="2492323"/>
              <a:ext cx="1915793" cy="1245265"/>
            </a:xfrm>
            <a:prstGeom prst="hexagon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Скругленный прямоугольник 4"/>
            <p:cNvSpPr/>
            <p:nvPr/>
          </p:nvSpPr>
          <p:spPr>
            <a:xfrm>
              <a:off x="3601598" y="2553112"/>
              <a:ext cx="1794215" cy="1123687"/>
            </a:xfrm>
            <a:prstGeom prst="hexagon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Краснодарский край</a:t>
              </a:r>
              <a:endParaRPr lang="ru-RU" sz="14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75649" y="4512781"/>
            <a:ext cx="1728000" cy="1260000"/>
            <a:chOff x="1460" y="1143112"/>
            <a:chExt cx="2908060" cy="1890239"/>
          </a:xfrm>
          <a:solidFill>
            <a:schemeClr val="accent3">
              <a:lumMod val="75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32" name="Скругленный прямоугольник 28"/>
            <p:cNvSpPr/>
            <p:nvPr/>
          </p:nvSpPr>
          <p:spPr>
            <a:xfrm>
              <a:off x="1460" y="1143112"/>
              <a:ext cx="2908060" cy="1890239"/>
            </a:xfrm>
            <a:prstGeom prst="hexagon">
              <a:avLst/>
            </a:prstGeom>
            <a:grpFill/>
            <a:ln>
              <a:solidFill>
                <a:schemeClr val="bg1"/>
              </a:solidFill>
            </a:ln>
            <a:sp3d prstMaterial="plastic"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Скругленный прямоугольник 4"/>
            <p:cNvSpPr/>
            <p:nvPr/>
          </p:nvSpPr>
          <p:spPr>
            <a:xfrm>
              <a:off x="93734" y="1235386"/>
              <a:ext cx="2723512" cy="1705691"/>
            </a:xfrm>
            <a:prstGeom prst="hexagon">
              <a:avLst/>
            </a:prstGeom>
            <a:grpFill/>
            <a:ln>
              <a:solidFill>
                <a:schemeClr val="bg1"/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Липецкая</a:t>
              </a:r>
            </a:p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область</a:t>
              </a:r>
              <a:endParaRPr lang="ru-RU" sz="14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2624639" y="1890550"/>
            <a:ext cx="1728000" cy="1260000"/>
            <a:chOff x="0" y="98915"/>
            <a:chExt cx="6120974" cy="3978633"/>
          </a:xfrm>
          <a:solidFill>
            <a:srgbClr val="FF6600"/>
          </a:solidFill>
          <a:scene3d>
            <a:camera prst="orthographicFront"/>
            <a:lightRig rig="flat" dir="t"/>
          </a:scene3d>
        </p:grpSpPr>
        <p:sp>
          <p:nvSpPr>
            <p:cNvPr id="35" name="Скругленный прямоугольник 31"/>
            <p:cNvSpPr/>
            <p:nvPr/>
          </p:nvSpPr>
          <p:spPr>
            <a:xfrm>
              <a:off x="0" y="98915"/>
              <a:ext cx="6120974" cy="3978633"/>
            </a:xfrm>
            <a:prstGeom prst="hexagon">
              <a:avLst/>
            </a:prstGeom>
            <a:grpFill/>
            <a:ln>
              <a:solidFill>
                <a:schemeClr val="bg1"/>
              </a:solidFill>
            </a:ln>
            <a:sp3d prstMaterial="plastic"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Скругленный прямоугольник 4"/>
            <p:cNvSpPr/>
            <p:nvPr/>
          </p:nvSpPr>
          <p:spPr>
            <a:xfrm>
              <a:off x="194221" y="293136"/>
              <a:ext cx="5732532" cy="3590191"/>
            </a:xfrm>
            <a:prstGeom prst="hexagon">
              <a:avLst/>
            </a:prstGeom>
            <a:grpFill/>
            <a:ln>
              <a:solidFill>
                <a:schemeClr val="bg1"/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800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Омская</a:t>
              </a:r>
            </a:p>
            <a:p>
              <a:pPr lvl="0" algn="ctr" defTabSz="2800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область</a:t>
              </a:r>
              <a:endParaRPr lang="ru-RU" sz="1400" b="1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397873" y="709936"/>
            <a:ext cx="1728000" cy="1260000"/>
            <a:chOff x="2374567" y="1986"/>
            <a:chExt cx="1371839" cy="891695"/>
          </a:xfrm>
          <a:scene3d>
            <a:camera prst="orthographicFront"/>
            <a:lightRig rig="flat" dir="t"/>
          </a:scene3d>
        </p:grpSpPr>
        <p:sp>
          <p:nvSpPr>
            <p:cNvPr id="38" name="Скругленный прямоугольник 19"/>
            <p:cNvSpPr/>
            <p:nvPr/>
          </p:nvSpPr>
          <p:spPr>
            <a:xfrm>
              <a:off x="2374567" y="1986"/>
              <a:ext cx="1371839" cy="891695"/>
            </a:xfrm>
            <a:prstGeom prst="hexagon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sp>
        <p:sp>
          <p:nvSpPr>
            <p:cNvPr id="39" name="Скругленный прямоугольник 4"/>
            <p:cNvSpPr/>
            <p:nvPr/>
          </p:nvSpPr>
          <p:spPr>
            <a:xfrm>
              <a:off x="2418096" y="45515"/>
              <a:ext cx="1284781" cy="804637"/>
            </a:xfrm>
            <a:prstGeom prst="hexagon">
              <a:avLst/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Самарская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область</a:t>
              </a:r>
              <a:endParaRPr lang="ru-RU" sz="14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" name="Группа 42"/>
          <p:cNvGrpSpPr/>
          <p:nvPr/>
        </p:nvGrpSpPr>
        <p:grpSpPr>
          <a:xfrm>
            <a:off x="5576116" y="692057"/>
            <a:ext cx="1728000" cy="1260000"/>
            <a:chOff x="3916954" y="1603530"/>
            <a:chExt cx="1491389" cy="969403"/>
          </a:xfrm>
          <a:solidFill>
            <a:srgbClr val="7030A0"/>
          </a:solidFill>
          <a:scene3d>
            <a:camera prst="orthographicFront"/>
            <a:lightRig rig="flat" dir="t"/>
          </a:scene3d>
        </p:grpSpPr>
        <p:sp>
          <p:nvSpPr>
            <p:cNvPr id="44" name="Скругленный прямоугольник 22"/>
            <p:cNvSpPr/>
            <p:nvPr/>
          </p:nvSpPr>
          <p:spPr>
            <a:xfrm>
              <a:off x="3916954" y="1603530"/>
              <a:ext cx="1491389" cy="969403"/>
            </a:xfrm>
            <a:prstGeom prst="hexagon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sp>
        <p:sp>
          <p:nvSpPr>
            <p:cNvPr id="45" name="Скругленный прямоугольник 4"/>
            <p:cNvSpPr/>
            <p:nvPr/>
          </p:nvSpPr>
          <p:spPr>
            <a:xfrm>
              <a:off x="3964276" y="1650852"/>
              <a:ext cx="1396745" cy="874759"/>
            </a:xfrm>
            <a:prstGeom prst="hexagon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Амурская область</a:t>
              </a:r>
              <a:endParaRPr lang="ru-RU" sz="14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Группа 45"/>
          <p:cNvGrpSpPr/>
          <p:nvPr/>
        </p:nvGrpSpPr>
        <p:grpSpPr>
          <a:xfrm>
            <a:off x="7445733" y="3770120"/>
            <a:ext cx="1728000" cy="1260000"/>
            <a:chOff x="4009899" y="699340"/>
            <a:chExt cx="999739" cy="649830"/>
          </a:xfrm>
          <a:scene3d>
            <a:camera prst="orthographicFront"/>
            <a:lightRig rig="flat" dir="t"/>
          </a:scene3d>
        </p:grpSpPr>
        <p:sp>
          <p:nvSpPr>
            <p:cNvPr id="47" name="Скругленный прямоугольник 13"/>
            <p:cNvSpPr/>
            <p:nvPr/>
          </p:nvSpPr>
          <p:spPr>
            <a:xfrm>
              <a:off x="4009899" y="699340"/>
              <a:ext cx="999739" cy="649830"/>
            </a:xfrm>
            <a:prstGeom prst="hexagon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sp>
        <p:sp>
          <p:nvSpPr>
            <p:cNvPr id="48" name="Скругленный прямоугольник 4"/>
            <p:cNvSpPr/>
            <p:nvPr/>
          </p:nvSpPr>
          <p:spPr>
            <a:xfrm>
              <a:off x="4041620" y="731062"/>
              <a:ext cx="936295" cy="586386"/>
            </a:xfrm>
            <a:prstGeom prst="hexagon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>
                  <a:cs typeface="Arial" panose="020B0604020202020204" pitchFamily="34" charset="0"/>
                </a:rPr>
                <a:t>Владимирская область</a:t>
              </a:r>
              <a:endParaRPr lang="ru-RU" sz="1400" b="1" kern="1200" dirty="0">
                <a:cs typeface="Arial" panose="020B0604020202020204" pitchFamily="34" charset="0"/>
              </a:endParaRPr>
            </a:p>
          </p:txBody>
        </p:sp>
      </p:grpSp>
      <p:grpSp>
        <p:nvGrpSpPr>
          <p:cNvPr id="49" name="Группа 48"/>
          <p:cNvGrpSpPr/>
          <p:nvPr/>
        </p:nvGrpSpPr>
        <p:grpSpPr>
          <a:xfrm>
            <a:off x="5665237" y="1969936"/>
            <a:ext cx="1728000" cy="1260000"/>
            <a:chOff x="3540809" y="2492323"/>
            <a:chExt cx="1915793" cy="1245265"/>
          </a:xfrm>
          <a:solidFill>
            <a:schemeClr val="accent5">
              <a:lumMod val="75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50" name="Скругленный прямоугольник 25"/>
            <p:cNvSpPr/>
            <p:nvPr/>
          </p:nvSpPr>
          <p:spPr>
            <a:xfrm>
              <a:off x="3540809" y="2492323"/>
              <a:ext cx="1915793" cy="1245265"/>
            </a:xfrm>
            <a:prstGeom prst="hexagon">
              <a:avLst/>
            </a:prstGeom>
            <a:grpFill/>
            <a:ln>
              <a:solidFill>
                <a:schemeClr val="bg1"/>
              </a:solidFill>
            </a:ln>
            <a:sp3d prstMaterial="plastic"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1" name="Скругленный прямоугольник 4"/>
            <p:cNvSpPr/>
            <p:nvPr/>
          </p:nvSpPr>
          <p:spPr>
            <a:xfrm>
              <a:off x="3601598" y="2553112"/>
              <a:ext cx="1794215" cy="1123687"/>
            </a:xfrm>
            <a:prstGeom prst="hexagon">
              <a:avLst/>
            </a:prstGeom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Иркутская область</a:t>
              </a:r>
              <a:endParaRPr lang="ru-RU" sz="14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2" name="Группа 51"/>
          <p:cNvGrpSpPr/>
          <p:nvPr/>
        </p:nvGrpSpPr>
        <p:grpSpPr>
          <a:xfrm>
            <a:off x="5343144" y="5537104"/>
            <a:ext cx="2254462" cy="1260000"/>
            <a:chOff x="3540809" y="2492323"/>
            <a:chExt cx="1915793" cy="1245265"/>
          </a:xfrm>
          <a:solidFill>
            <a:schemeClr val="accent5">
              <a:lumMod val="75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53" name="Скругленный прямоугольник 25"/>
            <p:cNvSpPr/>
            <p:nvPr/>
          </p:nvSpPr>
          <p:spPr>
            <a:xfrm>
              <a:off x="3540809" y="2492323"/>
              <a:ext cx="1915793" cy="1245265"/>
            </a:xfrm>
            <a:prstGeom prst="hexagon">
              <a:avLst/>
            </a:pr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54" name="Скругленный прямоугольник 4"/>
            <p:cNvSpPr/>
            <p:nvPr/>
          </p:nvSpPr>
          <p:spPr>
            <a:xfrm>
              <a:off x="3601597" y="2553112"/>
              <a:ext cx="1794215" cy="1123687"/>
            </a:xfrm>
            <a:prstGeom prst="hexagon">
              <a:avLst/>
            </a:pr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Республика</a:t>
              </a:r>
            </a:p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Башкортостан</a:t>
              </a:r>
              <a:endParaRPr lang="ru-RU" sz="14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5" name="Группа 54"/>
          <p:cNvGrpSpPr/>
          <p:nvPr/>
        </p:nvGrpSpPr>
        <p:grpSpPr>
          <a:xfrm>
            <a:off x="7462859" y="5475500"/>
            <a:ext cx="1728000" cy="1260000"/>
            <a:chOff x="3540809" y="2492323"/>
            <a:chExt cx="1915793" cy="1245265"/>
          </a:xfrm>
          <a:solidFill>
            <a:schemeClr val="accent5">
              <a:lumMod val="75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56" name="Скругленный прямоугольник 25"/>
            <p:cNvSpPr/>
            <p:nvPr/>
          </p:nvSpPr>
          <p:spPr>
            <a:xfrm>
              <a:off x="3540809" y="2492323"/>
              <a:ext cx="1915793" cy="1245265"/>
            </a:xfrm>
            <a:prstGeom prst="hexagon">
              <a:avLst/>
            </a:prstGeom>
            <a:grpFill/>
            <a:ln>
              <a:solidFill>
                <a:schemeClr val="bg1"/>
              </a:solidFill>
            </a:ln>
            <a:sp3d prstMaterial="plastic"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Скругленный прямоугольник 4"/>
            <p:cNvSpPr/>
            <p:nvPr/>
          </p:nvSpPr>
          <p:spPr>
            <a:xfrm>
              <a:off x="3601598" y="2553112"/>
              <a:ext cx="1794215" cy="1123687"/>
            </a:xfrm>
            <a:prstGeom prst="hexagon">
              <a:avLst/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Вологодская область</a:t>
              </a:r>
              <a:endParaRPr lang="ru-RU" sz="14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Группа 57"/>
          <p:cNvGrpSpPr/>
          <p:nvPr/>
        </p:nvGrpSpPr>
        <p:grpSpPr>
          <a:xfrm>
            <a:off x="3275974" y="4287471"/>
            <a:ext cx="2129173" cy="1260000"/>
            <a:chOff x="1460" y="1143112"/>
            <a:chExt cx="2908060" cy="1890239"/>
          </a:xfrm>
          <a:solidFill>
            <a:schemeClr val="accent3">
              <a:lumMod val="75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60" name="Скругленный прямоугольник 28"/>
            <p:cNvSpPr/>
            <p:nvPr/>
          </p:nvSpPr>
          <p:spPr>
            <a:xfrm>
              <a:off x="1460" y="1143112"/>
              <a:ext cx="2908060" cy="1890239"/>
            </a:xfrm>
            <a:prstGeom prst="hexagon">
              <a:avLst/>
            </a:prstGeom>
            <a:grpFill/>
            <a:ln>
              <a:solidFill>
                <a:schemeClr val="bg1"/>
              </a:solidFill>
            </a:ln>
            <a:sp3d prstMaterial="plastic"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1" name="Скругленный прямоугольник 4"/>
            <p:cNvSpPr/>
            <p:nvPr/>
          </p:nvSpPr>
          <p:spPr>
            <a:xfrm>
              <a:off x="93734" y="1235386"/>
              <a:ext cx="2723513" cy="1705692"/>
            </a:xfrm>
            <a:prstGeom prst="hexagon">
              <a:avLst/>
            </a:prstGeom>
            <a:grpFill/>
            <a:ln>
              <a:solidFill>
                <a:schemeClr val="bg1"/>
              </a:solidFill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Нижегородская область</a:t>
              </a:r>
              <a:endParaRPr lang="ru-RU" sz="14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3" name="Группа 62"/>
          <p:cNvGrpSpPr/>
          <p:nvPr/>
        </p:nvGrpSpPr>
        <p:grpSpPr>
          <a:xfrm>
            <a:off x="1615532" y="4338612"/>
            <a:ext cx="1728000" cy="1260000"/>
            <a:chOff x="2374567" y="1986"/>
            <a:chExt cx="1371839" cy="891695"/>
          </a:xfrm>
          <a:scene3d>
            <a:camera prst="orthographicFront"/>
            <a:lightRig rig="flat" dir="t"/>
          </a:scene3d>
        </p:grpSpPr>
        <p:sp>
          <p:nvSpPr>
            <p:cNvPr id="64" name="Скругленный прямоугольник 19"/>
            <p:cNvSpPr/>
            <p:nvPr/>
          </p:nvSpPr>
          <p:spPr>
            <a:xfrm>
              <a:off x="2374567" y="1986"/>
              <a:ext cx="1371839" cy="891695"/>
            </a:xfrm>
            <a:prstGeom prst="hexagon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sp>
        <p:sp>
          <p:nvSpPr>
            <p:cNvPr id="65" name="Скругленный прямоугольник 4"/>
            <p:cNvSpPr/>
            <p:nvPr/>
          </p:nvSpPr>
          <p:spPr>
            <a:xfrm>
              <a:off x="2428924" y="45515"/>
              <a:ext cx="1284781" cy="804637"/>
            </a:xfrm>
            <a:prstGeom prst="hexagon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Смоленская </a:t>
              </a:r>
              <a:r>
                <a:rPr lang="ru-RU" sz="12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область</a:t>
              </a:r>
              <a:endParaRPr lang="ru-RU" sz="12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6" name="Группа 65"/>
          <p:cNvGrpSpPr/>
          <p:nvPr/>
        </p:nvGrpSpPr>
        <p:grpSpPr>
          <a:xfrm>
            <a:off x="1547972" y="3004982"/>
            <a:ext cx="1728000" cy="1260000"/>
            <a:chOff x="2374567" y="1986"/>
            <a:chExt cx="1371839" cy="891695"/>
          </a:xfrm>
          <a:scene3d>
            <a:camera prst="orthographicFront"/>
            <a:lightRig rig="flat" dir="t"/>
          </a:scene3d>
        </p:grpSpPr>
        <p:sp>
          <p:nvSpPr>
            <p:cNvPr id="67" name="Скругленный прямоугольник 19"/>
            <p:cNvSpPr/>
            <p:nvPr/>
          </p:nvSpPr>
          <p:spPr>
            <a:xfrm>
              <a:off x="2374567" y="1986"/>
              <a:ext cx="1371839" cy="891695"/>
            </a:xfrm>
            <a:prstGeom prst="hexagon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sp>
        <p:sp>
          <p:nvSpPr>
            <p:cNvPr id="68" name="Скругленный прямоугольник 4"/>
            <p:cNvSpPr/>
            <p:nvPr/>
          </p:nvSpPr>
          <p:spPr>
            <a:xfrm>
              <a:off x="2418096" y="45515"/>
              <a:ext cx="1284781" cy="804637"/>
            </a:xfrm>
            <a:prstGeom prst="hexagon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Томская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область</a:t>
              </a:r>
              <a:endParaRPr lang="ru-RU" sz="14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9" name="Группа 68"/>
          <p:cNvGrpSpPr/>
          <p:nvPr/>
        </p:nvGrpSpPr>
        <p:grpSpPr>
          <a:xfrm>
            <a:off x="20819" y="3252781"/>
            <a:ext cx="1728000" cy="1260000"/>
            <a:chOff x="3916954" y="1603530"/>
            <a:chExt cx="1491389" cy="969403"/>
          </a:xfrm>
          <a:solidFill>
            <a:srgbClr val="7030A0"/>
          </a:solidFill>
          <a:scene3d>
            <a:camera prst="orthographicFront"/>
            <a:lightRig rig="flat" dir="t"/>
          </a:scene3d>
        </p:grpSpPr>
        <p:sp>
          <p:nvSpPr>
            <p:cNvPr id="70" name="Скругленный прямоугольник 22"/>
            <p:cNvSpPr/>
            <p:nvPr/>
          </p:nvSpPr>
          <p:spPr>
            <a:xfrm>
              <a:off x="3916954" y="1603530"/>
              <a:ext cx="1491389" cy="969403"/>
            </a:xfrm>
            <a:prstGeom prst="hexagon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</p:sp>
        <p:sp>
          <p:nvSpPr>
            <p:cNvPr id="71" name="Скругленный прямоугольник 4"/>
            <p:cNvSpPr/>
            <p:nvPr/>
          </p:nvSpPr>
          <p:spPr>
            <a:xfrm>
              <a:off x="3964276" y="1650852"/>
              <a:ext cx="1396745" cy="874759"/>
            </a:xfrm>
            <a:prstGeom prst="hexagon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Челябинская область</a:t>
              </a:r>
              <a:endParaRPr lang="ru-RU" sz="14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2" name="Группа 71"/>
          <p:cNvGrpSpPr/>
          <p:nvPr/>
        </p:nvGrpSpPr>
        <p:grpSpPr>
          <a:xfrm>
            <a:off x="7358094" y="2459042"/>
            <a:ext cx="1728000" cy="1260000"/>
            <a:chOff x="4009899" y="699340"/>
            <a:chExt cx="999739" cy="649830"/>
          </a:xfrm>
          <a:scene3d>
            <a:camera prst="orthographicFront"/>
            <a:lightRig rig="flat" dir="t"/>
          </a:scene3d>
        </p:grpSpPr>
        <p:sp>
          <p:nvSpPr>
            <p:cNvPr id="73" name="Скругленный прямоугольник 13"/>
            <p:cNvSpPr/>
            <p:nvPr/>
          </p:nvSpPr>
          <p:spPr>
            <a:xfrm>
              <a:off x="4009899" y="699340"/>
              <a:ext cx="999739" cy="649830"/>
            </a:xfrm>
            <a:prstGeom prst="hexagon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  <p:sp>
          <p:nvSpPr>
            <p:cNvPr id="74" name="Скругленный прямоугольник 4"/>
            <p:cNvSpPr/>
            <p:nvPr/>
          </p:nvSpPr>
          <p:spPr>
            <a:xfrm>
              <a:off x="4041621" y="731062"/>
              <a:ext cx="936295" cy="586386"/>
            </a:xfrm>
            <a:prstGeom prst="hexagon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Курская </a:t>
              </a:r>
              <a:r>
                <a:rPr lang="ru-RU" sz="14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область</a:t>
              </a:r>
              <a:endParaRPr lang="ru-RU" sz="14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5" name="Группа 74"/>
          <p:cNvGrpSpPr/>
          <p:nvPr/>
        </p:nvGrpSpPr>
        <p:grpSpPr>
          <a:xfrm>
            <a:off x="3628384" y="5537105"/>
            <a:ext cx="1728000" cy="1260000"/>
            <a:chOff x="3540809" y="2492323"/>
            <a:chExt cx="1915793" cy="1245265"/>
          </a:xfrm>
          <a:solidFill>
            <a:schemeClr val="accent5">
              <a:lumMod val="75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76" name="Скругленный прямоугольник 25"/>
            <p:cNvSpPr/>
            <p:nvPr/>
          </p:nvSpPr>
          <p:spPr>
            <a:xfrm>
              <a:off x="3540809" y="2492323"/>
              <a:ext cx="1915793" cy="1245265"/>
            </a:xfrm>
            <a:prstGeom prst="hexagon">
              <a:avLst/>
            </a:pr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</p:sp>
        <p:sp>
          <p:nvSpPr>
            <p:cNvPr id="77" name="Скругленный прямоугольник 4"/>
            <p:cNvSpPr/>
            <p:nvPr/>
          </p:nvSpPr>
          <p:spPr>
            <a:xfrm>
              <a:off x="3601598" y="2553112"/>
              <a:ext cx="1794215" cy="1123687"/>
            </a:xfrm>
            <a:prstGeom prst="hexagon">
              <a:avLst/>
            </a:prstGeom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Республика Крым</a:t>
              </a:r>
              <a:endParaRPr lang="ru-RU" sz="14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6801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AutoShape 4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307975" y="794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-8878"/>
            <a:ext cx="9144000" cy="692696"/>
          </a:xfrm>
          <a:prstGeom prst="rect">
            <a:avLst/>
          </a:prstGeom>
          <a:solidFill>
            <a:srgbClr val="062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AutoShape 2" descr="Фонд содействия реформированию ЖКХ"/>
          <p:cNvSpPr>
            <a:spLocks noChangeAspect="1" noChangeArrowheads="1"/>
          </p:cNvSpPr>
          <p:nvPr/>
        </p:nvSpPr>
        <p:spPr bwMode="auto">
          <a:xfrm>
            <a:off x="460375" y="16034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Фонд содействия реформированию ЖКХ"/>
          <p:cNvSpPr>
            <a:spLocks noChangeAspect="1" noChangeArrowheads="1"/>
          </p:cNvSpPr>
          <p:nvPr/>
        </p:nvSpPr>
        <p:spPr bwMode="auto">
          <a:xfrm>
            <a:off x="612775" y="31274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Фонд содействия реформированию ЖКХ"/>
          <p:cNvSpPr>
            <a:spLocks noChangeAspect="1" noChangeArrowheads="1"/>
          </p:cNvSpPr>
          <p:nvPr/>
        </p:nvSpPr>
        <p:spPr bwMode="auto">
          <a:xfrm>
            <a:off x="765175" y="46514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284306" y="4"/>
            <a:ext cx="5832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УЧАСТНИКИ КОНКУРСА</a:t>
            </a:r>
            <a:endParaRPr lang="ru-RU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Картинки по запросу &quot;карта ярославской области картинка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8" y="712914"/>
            <a:ext cx="5297173" cy="614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Картинки по запросу &quot;флажок картинка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3" y="2058009"/>
            <a:ext cx="471566" cy="471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Картинки по запросу &quot;флажок картинка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599" y="3861051"/>
            <a:ext cx="471566" cy="471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Картинки по запросу &quot;флажок картинка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045" y="4725147"/>
            <a:ext cx="471566" cy="471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Картинки по запросу &quot;флажок картинка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478" y="4917938"/>
            <a:ext cx="471566" cy="471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Картинки по запросу &quot;флажок картинка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014" y="5805268"/>
            <a:ext cx="471566" cy="471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Картинки по запросу &quot;флажок картинка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830" y="4524779"/>
            <a:ext cx="471566" cy="471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Картинки по запросу &quot;флажок картинка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099" y="4212739"/>
            <a:ext cx="471566" cy="471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Картинки по запросу &quot;флажок картинка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801" y="1412780"/>
            <a:ext cx="471566" cy="471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Картинки по запросу &quot;флажок картинка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048" y="3992564"/>
            <a:ext cx="471566" cy="471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Картинки по запросу &quot;флажок картинка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511661"/>
            <a:ext cx="471566" cy="471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Картинки по запросу &quot;флажок картинка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290" y="1694447"/>
            <a:ext cx="471566" cy="471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Картинки по запросу &quot;флажок картинка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830" y="2780932"/>
            <a:ext cx="471566" cy="471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Картинки по запросу &quot;флажок картинка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478" y="3140972"/>
            <a:ext cx="471566" cy="471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540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AutoShape 4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307975" y="794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-8878"/>
            <a:ext cx="9144000" cy="692696"/>
          </a:xfrm>
          <a:prstGeom prst="rect">
            <a:avLst/>
          </a:prstGeom>
          <a:solidFill>
            <a:srgbClr val="062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81927" y="45086"/>
            <a:ext cx="5832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НОМИНАЦИИ</a:t>
            </a:r>
            <a:endParaRPr lang="ru-RU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151381084"/>
              </p:ext>
            </p:extLst>
          </p:nvPr>
        </p:nvGraphicFramePr>
        <p:xfrm>
          <a:off x="1270771" y="2204864"/>
          <a:ext cx="6768752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995937" y="1412776"/>
            <a:ext cx="424847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ru-RU" sz="80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268</a:t>
            </a:r>
            <a:r>
              <a:rPr lang="ru-RU" sz="6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6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3000"/>
              </a:lnSpc>
            </a:pPr>
            <a:r>
              <a:rPr lang="ru-RU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Творческих работ</a:t>
            </a:r>
            <a:endParaRPr lang="ru-RU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801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AutoShape 4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307975" y="794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738972344"/>
              </p:ext>
            </p:extLst>
          </p:nvPr>
        </p:nvGraphicFramePr>
        <p:xfrm>
          <a:off x="307976" y="1052736"/>
          <a:ext cx="8619999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8" name="Прямоугольник 17"/>
          <p:cNvSpPr/>
          <p:nvPr/>
        </p:nvSpPr>
        <p:spPr>
          <a:xfrm>
            <a:off x="0" y="-8878"/>
            <a:ext cx="9144000" cy="692696"/>
          </a:xfrm>
          <a:prstGeom prst="rect">
            <a:avLst/>
          </a:prstGeom>
          <a:solidFill>
            <a:srgbClr val="062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7977" y="45086"/>
            <a:ext cx="880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ПРОГРАММА МЕРОПРИЯТИЯ</a:t>
            </a:r>
            <a:endParaRPr lang="ru-RU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55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un1-30.userapi.com/9BESfl9ML6ULTOYobet4EypplZ_64OIH44H-sA/xEvCU9zQYW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15"/>
          <a:stretch/>
        </p:blipFill>
        <p:spPr bwMode="auto">
          <a:xfrm>
            <a:off x="0" y="116632"/>
            <a:ext cx="7092280" cy="506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-8878"/>
            <a:ext cx="9144000" cy="692696"/>
          </a:xfrm>
          <a:prstGeom prst="rect">
            <a:avLst/>
          </a:prstGeom>
          <a:solidFill>
            <a:srgbClr val="062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7977" y="45086"/>
            <a:ext cx="880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ru-RU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Онлайн-игра «ЖЭКА»</a:t>
            </a:r>
            <a:endParaRPr lang="ru-RU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3" descr="\\srv\RESURS\ФОТО_ВИДЕО ЦЕНТРА РЕСУРС\МЕРОПРИЯТИЯ\ЗДЕСЬ НАМ ЖИТЬ!_17.03.2020\DSC0027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1" t="25304" r="25208"/>
          <a:stretch/>
        </p:blipFill>
        <p:spPr bwMode="auto">
          <a:xfrm>
            <a:off x="6300192" y="4439452"/>
            <a:ext cx="2843808" cy="241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034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fondgkh.ru/upload/iblock/14b/14ba1c337b19c5715d618b0bd95b315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" t="20275" r="9867" b="14891"/>
          <a:stretch/>
        </p:blipFill>
        <p:spPr bwMode="auto">
          <a:xfrm>
            <a:off x="8384" y="1412776"/>
            <a:ext cx="9144000" cy="3788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-8878"/>
            <a:ext cx="9144000" cy="692696"/>
          </a:xfrm>
          <a:prstGeom prst="rect">
            <a:avLst/>
          </a:prstGeom>
          <a:solidFill>
            <a:srgbClr val="062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7977" y="45086"/>
            <a:ext cx="880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ru-RU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Онлайн-игра «ЖЭКА»</a:t>
            </a:r>
            <a:endParaRPr lang="ru-RU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44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fondgkh.ru/upload/iblock/dd2/dd2eb651fc2594f69d061787de0e8ef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" y="1715659"/>
            <a:ext cx="9150073" cy="514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-8878"/>
            <a:ext cx="9143999" cy="692696"/>
          </a:xfrm>
          <a:prstGeom prst="rect">
            <a:avLst/>
          </a:prstGeom>
          <a:solidFill>
            <a:srgbClr val="062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-11037" y="137415"/>
            <a:ext cx="9143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ФИНАЛ 3</a:t>
            </a:r>
            <a:r>
              <a:rPr lang="en-US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</a:t>
            </a:r>
            <a:r>
              <a:rPr lang="ru-RU" sz="2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ВСЕРОССИЙСКОГО КОНКУРСА «ЗДЕСЬ НАМ ЖИТЬ!»</a:t>
            </a:r>
            <a:endParaRPr lang="ru-RU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764704"/>
            <a:ext cx="42755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http://resurs-yar.ru/files/spec/jkh/390.pdf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532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un1-89.userapi.com/QzPBxb65cPEy_zw0cFRDHM3UI05LRt2fxVTjKQ/pOBZZDJ_ao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6" t="26900" r="14257" b="7653"/>
          <a:stretch/>
        </p:blipFill>
        <p:spPr bwMode="auto">
          <a:xfrm>
            <a:off x="1884" y="704132"/>
            <a:ext cx="9142116" cy="4446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-8878"/>
            <a:ext cx="9144000" cy="692696"/>
          </a:xfrm>
          <a:prstGeom prst="rect">
            <a:avLst/>
          </a:prstGeom>
          <a:solidFill>
            <a:srgbClr val="062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37415"/>
            <a:ext cx="9114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Игра - конкурс по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лего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-конструированию «Город моей мечты»</a:t>
            </a: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0" name="Picture 4" descr="\\srv\RESURS\ФОТО_ВИДЕО ЦЕНТРА РЕСУРС\МЕРОПРИЯТИЯ\ЗДЕСЬ НАМ ЖИТЬ!_17.03.2020\DSC002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" y="3593058"/>
            <a:ext cx="5820115" cy="3264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343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\\srv\RESURS\ФОТО_ВИДЕО ЦЕНТРА РЕСУРС\МЕРОПРИЯТИЯ\ЗДЕСЬ НАМ ЖИТЬ!_17.03.2020\DSC0020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1"/>
          <a:stretch/>
        </p:blipFill>
        <p:spPr bwMode="auto">
          <a:xfrm>
            <a:off x="-9897" y="2603683"/>
            <a:ext cx="5806033" cy="425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\\srv\RESURS\ФОТО_ВИДЕО ЦЕНТРА РЕСУРС\МЕРОПРИЯТИЯ\ЗДЕСЬ НАМ ЖИТЬ!_17.03.2020\DSC002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827" y="683818"/>
            <a:ext cx="5342173" cy="299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-8878"/>
            <a:ext cx="9144000" cy="692696"/>
          </a:xfrm>
          <a:prstGeom prst="rect">
            <a:avLst/>
          </a:prstGeom>
          <a:solidFill>
            <a:srgbClr val="062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37415"/>
            <a:ext cx="9114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Творческая лаборатория «Операция «Скворечник»</a:t>
            </a:r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01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AutoShape 4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307975" y="794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-8878"/>
            <a:ext cx="9144000" cy="692696"/>
          </a:xfrm>
          <a:prstGeom prst="rect">
            <a:avLst/>
          </a:prstGeom>
          <a:solidFill>
            <a:srgbClr val="062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" y="160349"/>
            <a:ext cx="90726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Круглый стол «</a:t>
            </a:r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Профессиональная 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навигация в  сфере ЖКХ: мотивация, средства, способы</a:t>
            </a:r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2" descr="Фонд содействия реформированию ЖКХ"/>
          <p:cNvSpPr>
            <a:spLocks noChangeAspect="1" noChangeArrowheads="1"/>
          </p:cNvSpPr>
          <p:nvPr/>
        </p:nvSpPr>
        <p:spPr bwMode="auto">
          <a:xfrm>
            <a:off x="460375" y="16034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Фонд содействия реформированию ЖКХ"/>
          <p:cNvSpPr>
            <a:spLocks noChangeAspect="1" noChangeArrowheads="1"/>
          </p:cNvSpPr>
          <p:nvPr/>
        </p:nvSpPr>
        <p:spPr bwMode="auto">
          <a:xfrm>
            <a:off x="612775" y="31274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Фонд содействия реформированию ЖКХ"/>
          <p:cNvSpPr>
            <a:spLocks noChangeAspect="1" noChangeArrowheads="1"/>
          </p:cNvSpPr>
          <p:nvPr/>
        </p:nvSpPr>
        <p:spPr bwMode="auto">
          <a:xfrm>
            <a:off x="765175" y="46514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73" t="5971" r="21752" b="57004"/>
          <a:stretch/>
        </p:blipFill>
        <p:spPr bwMode="auto">
          <a:xfrm>
            <a:off x="5263386" y="4146863"/>
            <a:ext cx="3880614" cy="1561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https://sun1-95.userapi.com/oYYWekWl4AT21g5ewOmqOcqVn9iQb0mU2q4YcQ/hQ7hCfvgBW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6" b="12613"/>
          <a:stretch/>
        </p:blipFill>
        <p:spPr bwMode="auto">
          <a:xfrm>
            <a:off x="278259" y="769942"/>
            <a:ext cx="4975810" cy="292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\\srv\RESURS\ФОТО_ВИДЕО ЦЕНТРА РЕСУРС\МЕРОПРИЯТИЯ\ЗДЕСЬ НАМ ЖИТЬ!_17.03.2020\DSC0019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9" r="5527" b="15586"/>
          <a:stretch/>
        </p:blipFill>
        <p:spPr bwMode="auto">
          <a:xfrm>
            <a:off x="244399" y="3856335"/>
            <a:ext cx="5009670" cy="2685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371306" y="2636912"/>
            <a:ext cx="370860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Пучков Андрей Юрьевич, 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советник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управления обучающих проектов Государственной корпорации Фонд содействия реформированию жилищно-коммунального хозяйства</a:t>
            </a:r>
            <a:endParaRPr lang="ru-RU" sz="1600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71306" y="836712"/>
            <a:ext cx="3521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МОДЕРАТОРЫ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384229" y="1221274"/>
            <a:ext cx="370860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Кузнецова Ирина Вениаминовна, 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директор ГУ ЯО «Центр профессиональной ориентации и психологической поддержки «Ресурс»</a:t>
            </a:r>
            <a:endParaRPr lang="ru-RU" sz="1600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93170" y="5723815"/>
            <a:ext cx="36648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Презентация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http://resurs-yar.ru/specialistam/organizaciya_i_provedenie_proforientacionnoj_raboty/zdes_nam_jit/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76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364089" y="5877272"/>
            <a:ext cx="3302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9" name="Picture 5" descr="\\192.168.1.1\Resurs\ПЕРСОНАЛЬНЫЕ ПАПКИ\Груздева\Сертификат\Здесь нам жить!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6872"/>
            <a:ext cx="8531292" cy="458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ый треугольник 15"/>
          <p:cNvSpPr/>
          <p:nvPr/>
        </p:nvSpPr>
        <p:spPr>
          <a:xfrm flipH="1">
            <a:off x="3491881" y="1343753"/>
            <a:ext cx="5652119" cy="5514999"/>
          </a:xfrm>
          <a:prstGeom prst="rtTriangle">
            <a:avLst/>
          </a:prstGeom>
          <a:solidFill>
            <a:srgbClr val="062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764578" y="4795993"/>
            <a:ext cx="430335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>
                <a:solidFill>
                  <a:srgbClr val="03E3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ВСЕРОССИЙСКИЙ КОНКУРС</a:t>
            </a:r>
          </a:p>
          <a:p>
            <a:pPr algn="r"/>
            <a:r>
              <a:rPr lang="ru-RU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«ЗДЕСЬ НАМ ЖИТЬ!»</a:t>
            </a:r>
            <a:endParaRPr lang="ru-RU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6396" y="764704"/>
            <a:ext cx="8064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ЦЕРЕМОНИЯ НАГРАЖДЕНИЯ</a:t>
            </a:r>
            <a:endParaRPr lang="ru-RU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25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AutoShape 4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307975" y="794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-8878"/>
            <a:ext cx="9144000" cy="692696"/>
          </a:xfrm>
          <a:prstGeom prst="rect">
            <a:avLst/>
          </a:prstGeom>
          <a:solidFill>
            <a:srgbClr val="062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59224" y="45086"/>
            <a:ext cx="6877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«ВИДЕОРОЛИК»</a:t>
            </a:r>
            <a:endParaRPr lang="ru-RU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C:\Users\User\Desktop\kino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793" y="2181472"/>
            <a:ext cx="5188004" cy="408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776936" y="1628801"/>
            <a:ext cx="424847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ru-RU" sz="80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r>
              <a:rPr lang="ru-RU" sz="6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РАБОТЫ</a:t>
            </a:r>
            <a:endParaRPr lang="ru-RU" sz="32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6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AutoShape 4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307975" y="794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-8878"/>
            <a:ext cx="9144000" cy="692696"/>
          </a:xfrm>
          <a:prstGeom prst="rect">
            <a:avLst/>
          </a:prstGeom>
          <a:solidFill>
            <a:srgbClr val="062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59224" y="45086"/>
            <a:ext cx="6877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«ВИДЕОРОЛИК»</a:t>
            </a:r>
            <a:endParaRPr lang="ru-RU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C:\Users\User\Desktop\kino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923634"/>
            <a:ext cx="1375321" cy="108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12715" y="1130065"/>
            <a:ext cx="741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Дипломы «За социальную значимость работы»</a:t>
            </a:r>
            <a:endParaRPr lang="ru-RU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7339" y="2204864"/>
            <a:ext cx="7919665" cy="398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"/>
              <a:tabLst>
                <a:tab pos="630555" algn="l"/>
              </a:tabLst>
            </a:pP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Команда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«Калачики», МОУ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Арефинская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СОШ Рыбинского муниципального района Ярославской 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области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  <a:tabLst>
                <a:tab pos="630555" algn="l"/>
              </a:tabLst>
            </a:pP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"/>
              <a:tabLst>
                <a:tab pos="630555" algn="l"/>
              </a:tabLst>
            </a:pP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МОУ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Кузнечихинская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средняя школа Ярославского муниципального района Ярославской 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области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  <a:tabLst>
                <a:tab pos="630555" algn="l"/>
              </a:tabLst>
            </a:pP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"/>
              <a:tabLst>
                <a:tab pos="630555" algn="l"/>
              </a:tabLst>
            </a:pP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МОУ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Коленовская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СОШ Ростовского муниципального района Ярославской 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области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  <a:tabLst>
                <a:tab pos="630555" algn="l"/>
              </a:tabLst>
            </a:pP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"/>
              <a:tabLst>
                <a:tab pos="630555" algn="l"/>
              </a:tabLst>
            </a:pP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МОУ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ДО «Дом детского творчества Фрунзенского района» города 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Ярославля</a:t>
            </a: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20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ÐÐ°ÑÑÐ¸Ð½ÐºÐ¸ Ð¿Ð¾ Ð·Ð°Ð¿ÑÐ¾ÑÑ Ð¼ÐµÐ´Ð°Ð»Ñ 3 Ð¼ÐµÑÑÐ¾ ÐºÐ°ÑÑÐ¸Ð½Ðº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25" y="591911"/>
            <a:ext cx="1299301" cy="143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AutoShape 4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307975" y="794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-8878"/>
            <a:ext cx="9144000" cy="692696"/>
          </a:xfrm>
          <a:prstGeom prst="rect">
            <a:avLst/>
          </a:prstGeom>
          <a:solidFill>
            <a:srgbClr val="062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32042" y="45086"/>
            <a:ext cx="4032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«ВИДЕОРОЛИК»</a:t>
            </a:r>
            <a:endParaRPr lang="ru-RU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19672" y="764704"/>
            <a:ext cx="70685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МОУ «Школа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имени Евгения Родионова» </a:t>
            </a:r>
            <a:endParaRPr lang="ru-RU" sz="2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Ростовского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муниципального района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242593" y="1628800"/>
            <a:ext cx="58227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FF66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«Если бы не было ЖКХ</a:t>
            </a:r>
            <a:r>
              <a:rPr lang="ru-RU" sz="3600" b="1" dirty="0" smtClean="0">
                <a:solidFill>
                  <a:srgbClr val="FF66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03848" y="2287156"/>
            <a:ext cx="41177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https://cloud.mail.ru/public/4BTc/N49q57Tof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8" t="17133" r="26035" b="21308"/>
          <a:stretch/>
        </p:blipFill>
        <p:spPr bwMode="auto">
          <a:xfrm>
            <a:off x="1989760" y="2780928"/>
            <a:ext cx="6328413" cy="3388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17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AutoShape 4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307975" y="794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-8878"/>
            <a:ext cx="9144000" cy="692696"/>
          </a:xfrm>
          <a:prstGeom prst="rect">
            <a:avLst/>
          </a:prstGeom>
          <a:solidFill>
            <a:srgbClr val="062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32042" y="45086"/>
            <a:ext cx="4032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«ВИДЕОРОЛИК»</a:t>
            </a:r>
            <a:endParaRPr lang="ru-RU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 descr="ÐÐ°ÑÑÐ¸Ð½ÐºÐ¸ Ð¿Ð¾ Ð·Ð°Ð¿ÑÐ¾ÑÑ Ð¼ÐµÐ´Ð°Ð»Ñ 3 Ð¼ÐµÑÑÐ¾ ÐºÐ°ÑÑÐ¸Ð½Ðº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7" y="693523"/>
            <a:ext cx="1299301" cy="143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23728" y="912826"/>
            <a:ext cx="5886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МОУ «Средняя школа № 36» 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города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Ярославля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579711" y="1437666"/>
            <a:ext cx="73847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66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«Пора менять алюминий на медь!»</a:t>
            </a:r>
            <a:endParaRPr lang="ru-RU" sz="32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59632" y="2022441"/>
            <a:ext cx="77992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https://www.youtube.com/watch?v=DRMDR83TNtc&amp;feature=youtu.be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0" t="11141" r="36184" b="20516"/>
          <a:stretch/>
        </p:blipFill>
        <p:spPr bwMode="auto">
          <a:xfrm>
            <a:off x="1987086" y="2391773"/>
            <a:ext cx="5682806" cy="4205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453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AutoShape 4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307975" y="794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-8878"/>
            <a:ext cx="9144000" cy="692696"/>
          </a:xfrm>
          <a:prstGeom prst="rect">
            <a:avLst/>
          </a:prstGeom>
          <a:solidFill>
            <a:srgbClr val="062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32042" y="45086"/>
            <a:ext cx="4032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«ВИДЕОРОЛИК»</a:t>
            </a:r>
            <a:endParaRPr lang="ru-RU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 descr="ÐÐ°ÑÑÐ¸Ð½ÐºÐ¸ Ð¿Ð¾ Ð·Ð°Ð¿ÑÐ¾ÑÑ Ð¼ÐµÐ´Ð°Ð»Ñ 3 Ð¼ÐµÑÑÐ¾ ÐºÐ°ÑÑÐ¸Ð½Ðº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7" y="693523"/>
            <a:ext cx="1299301" cy="143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44859" y="836712"/>
            <a:ext cx="69211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МОУ «Гимназия № 1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города </a:t>
            </a:r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Углича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085413" y="1356377"/>
            <a:ext cx="40325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FF66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«Что такое ЖКХ»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472390" y="1960084"/>
            <a:ext cx="72935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https://www.youtube.com/watch?v=Q0ECAZTapbA&amp;feature=youtu.be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" t="12509" r="28469" b="20967"/>
          <a:stretch/>
        </p:blipFill>
        <p:spPr bwMode="auto">
          <a:xfrm>
            <a:off x="838738" y="2298638"/>
            <a:ext cx="7893051" cy="444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918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AutoShape 4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307975" y="794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-8878"/>
            <a:ext cx="9144000" cy="692696"/>
          </a:xfrm>
          <a:prstGeom prst="rect">
            <a:avLst/>
          </a:prstGeom>
          <a:solidFill>
            <a:srgbClr val="062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32042" y="45086"/>
            <a:ext cx="4032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«ВИДЕОРОЛИК»</a:t>
            </a:r>
            <a:endParaRPr lang="ru-RU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 descr="ÐÐ°ÑÑÐ¸Ð½ÐºÐ¸ Ð¿Ð¾ Ð·Ð°Ð¿ÑÐ¾ÑÑ Ð¼ÐµÐ´Ð°Ð»Ñ 3 Ð¼ÐµÑÑÐ¾ ÐºÐ°ÑÑÐ¸Ð½Ðº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7" y="693523"/>
            <a:ext cx="1299301" cy="143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62145" y="1483030"/>
            <a:ext cx="51909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FF66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«Родник в Рыбинске»</a:t>
            </a:r>
            <a:endParaRPr lang="ru-RU" sz="36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54878" y="744366"/>
            <a:ext cx="76328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МБУ ДО «Центр детского и юношеского туризма и экскурсий» </a:t>
            </a:r>
            <a:endParaRPr lang="ru-RU" sz="2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Е.П.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Балагурова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города Рыбинска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208623" y="1988840"/>
            <a:ext cx="73655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https://vk.com/videos-170724080?z=video-170724080_456239142%2Fclub170724080%2Fpl_-170724080_-2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6" t="11372" r="24777" b="18095"/>
          <a:stretch/>
        </p:blipFill>
        <p:spPr bwMode="auto">
          <a:xfrm>
            <a:off x="1444584" y="2709476"/>
            <a:ext cx="6837780" cy="399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491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\\srv\RESURS\ФОТО_ВИДЕО ЦЕНТРА РЕСУРС\МЕРОПРИЯТИЯ\ЗДЕСЬ НАМ ЖИТЬ!_17.03.2020\DSC000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44000" cy="5129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-8878"/>
            <a:ext cx="9143999" cy="692696"/>
          </a:xfrm>
          <a:prstGeom prst="rect">
            <a:avLst/>
          </a:prstGeom>
          <a:solidFill>
            <a:srgbClr val="062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-11037" y="137415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ОТКРЫТИЕ ФИНАЛА ВСЕРОССИЙСКОГО КОНКУРСА «ЗДЕСЬ НАМ ЖИТЬ!»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38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AutoShape 4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307975" y="794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-8878"/>
            <a:ext cx="9144000" cy="692696"/>
          </a:xfrm>
          <a:prstGeom prst="rect">
            <a:avLst/>
          </a:prstGeom>
          <a:solidFill>
            <a:srgbClr val="062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3129" y="45086"/>
            <a:ext cx="698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«ВИДЕОРОЛИК»</a:t>
            </a:r>
            <a:endParaRPr lang="ru-RU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4" descr="ÐÐ°ÑÑÐ¸Ð½ÐºÐ¸ Ð¿Ð¾ Ð·Ð°Ð¿ÑÐ¾ÑÑ Ð¼ÐµÐ´Ð°Ð»Ñ 3 Ð¼ÐµÑÑÐ¾ ÐºÐ°ÑÑÐ¸Ð½Ðº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6" y="716738"/>
            <a:ext cx="1313181" cy="145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63688" y="723251"/>
            <a:ext cx="6335296" cy="770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МОУ Центр анимационного творчества «Перспектива» 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города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Ярославля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323058" y="1493398"/>
            <a:ext cx="3276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66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«Выход есть?»</a:t>
            </a:r>
            <a:endParaRPr lang="ru-RU" sz="32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52643" y="2102953"/>
            <a:ext cx="35573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https://yadi.sk/i/zqGIILUOZIuZ0A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51" t="17658" r="28950" b="18119"/>
          <a:stretch/>
        </p:blipFill>
        <p:spPr bwMode="auto">
          <a:xfrm>
            <a:off x="1331640" y="2545457"/>
            <a:ext cx="6979919" cy="429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66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AutoShape 4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307975" y="794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-8878"/>
            <a:ext cx="9144000" cy="692696"/>
          </a:xfrm>
          <a:prstGeom prst="rect">
            <a:avLst/>
          </a:prstGeom>
          <a:solidFill>
            <a:srgbClr val="062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77580" y="99047"/>
            <a:ext cx="67869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«ВИДЕОРОЛИК»</a:t>
            </a:r>
            <a:endParaRPr lang="ru-RU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4" descr="ÐÐ°ÑÑÐ¸Ð½ÐºÐ¸ Ð¿Ð¾ Ð·Ð°Ð¿ÑÐ¾ÑÑ Ð¼ÐµÐ´Ð°Ð»Ñ 3 Ð¼ÐµÑÑÐ¾ ÐºÐ°ÑÑÐ¸Ð½Ðº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7" y="693523"/>
            <a:ext cx="1299301" cy="143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07704" y="764704"/>
            <a:ext cx="6264696" cy="770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МОУ Центр анимационного творчества «Перспектива» 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города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Ярославля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589236" y="1560604"/>
            <a:ext cx="6901631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ru-RU" sz="3200" b="1" dirty="0">
                <a:solidFill>
                  <a:srgbClr val="FF66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«Мой тёплый и уютный дом</a:t>
            </a:r>
            <a:r>
              <a:rPr lang="ru-RU" sz="3200" b="1" dirty="0" smtClean="0">
                <a:solidFill>
                  <a:srgbClr val="FF66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»</a:t>
            </a:r>
            <a:endParaRPr lang="ru-RU" sz="3200" b="1" dirty="0">
              <a:solidFill>
                <a:srgbClr val="FF660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35217" y="2237251"/>
            <a:ext cx="35318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https://yadi.sk/i/v7uut4uD3Tcqkw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4" descr="\\srv\RESURS\ФОТО_ВИДЕО ЦЕНТРА РЕСУРС\МЕРОПРИЯТИЯ\ЗДЕСЬ НАМ ЖИТЬ!_17.03.2020\DSC0029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1" r="26563"/>
          <a:stretch/>
        </p:blipFill>
        <p:spPr bwMode="auto">
          <a:xfrm>
            <a:off x="190425" y="2924944"/>
            <a:ext cx="3778364" cy="3692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1" name="Picture 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3" t="17373" r="35679" b="17691"/>
          <a:stretch/>
        </p:blipFill>
        <p:spPr bwMode="auto">
          <a:xfrm>
            <a:off x="4283967" y="2955403"/>
            <a:ext cx="4613249" cy="366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66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AutoShape 4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307975" y="794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-8878"/>
            <a:ext cx="9144000" cy="692696"/>
          </a:xfrm>
          <a:prstGeom prst="rect">
            <a:avLst/>
          </a:prstGeom>
          <a:solidFill>
            <a:srgbClr val="062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58108" y="91464"/>
            <a:ext cx="698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«СОЦИАЛЬНАЯ ИНИЦИАТИВА»</a:t>
            </a:r>
            <a:endParaRPr lang="ru-RU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71802" y="949781"/>
            <a:ext cx="6192688" cy="101566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/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Действие – начало любого достижения. </a:t>
            </a:r>
            <a:endParaRPr lang="ru-RU" sz="2000" i="1" dirty="0" smtClean="0">
              <a:solidFill>
                <a:srgbClr val="00206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lvl="0" algn="just"/>
            <a:r>
              <a:rPr lang="ru-RU" sz="2000" i="1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Без 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действия остаются лишь пустые мечты </a:t>
            </a:r>
            <a:endParaRPr lang="ru-RU" sz="2000" i="1" dirty="0" smtClean="0">
              <a:solidFill>
                <a:srgbClr val="00206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lvl="0" algn="just"/>
            <a:r>
              <a:rPr lang="ru-RU" sz="2000" i="1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и </a:t>
            </a:r>
            <a:r>
              <a:rPr lang="ru-RU" sz="2000" i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благие намерения.</a:t>
            </a: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pic>
        <p:nvPicPr>
          <p:cNvPr id="10" name="Picture 2" descr="ÐÐ°ÑÑÐ¸Ð½ÐºÐ¸ Ð¿Ð¾ Ð·Ð°Ð¿ÑÐ¾ÑÑ Ð¡ÑÐµÑÐ° ÐÐÐ¥ ÐºÐ°ÑÑÐ¸Ð½Ðº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518" y="2368244"/>
            <a:ext cx="6125956" cy="4126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89347" y="2276876"/>
            <a:ext cx="2036968" cy="240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96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26</a:t>
            </a:r>
            <a:r>
              <a:rPr lang="ru-RU" sz="80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5400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работ</a:t>
            </a:r>
            <a:endParaRPr lang="ru-RU" sz="5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99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AutoShape 4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307975" y="794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-8878"/>
            <a:ext cx="9144000" cy="692696"/>
          </a:xfrm>
          <a:prstGeom prst="rect">
            <a:avLst/>
          </a:prstGeom>
          <a:solidFill>
            <a:srgbClr val="062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58108" y="91464"/>
            <a:ext cx="698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«СОЦИАЛЬНАЯ ИНИЦИАТИВА»</a:t>
            </a:r>
            <a:endParaRPr lang="ru-RU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68412" y="1844824"/>
            <a:ext cx="7808044" cy="33840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"/>
              <a:tabLst>
                <a:tab pos="630555" algn="l"/>
              </a:tabLst>
            </a:pP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ГПОУ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ЯО Ярославский техникум радиоэлектроники и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телекоммуникаций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  <a:tabLst>
                <a:tab pos="630555" algn="l"/>
              </a:tabLst>
            </a:pP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"/>
              <a:tabLst>
                <a:tab pos="630555" algn="l"/>
              </a:tabLst>
            </a:pP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Команда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«Мы из будущего», ФГБОУ ВО «Магнитогорский государственный технический университет им. Г. И. Носова», Многопрофильный колледж города Магнитогорска Челябинской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области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  <a:tabLst>
                <a:tab pos="630555" algn="l"/>
              </a:tabLst>
            </a:pP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"/>
              <a:tabLst>
                <a:tab pos="630555" algn="l"/>
              </a:tabLst>
            </a:pP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Команда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«</a:t>
            </a:r>
            <a:r>
              <a:rPr lang="ru-RU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Энерджайзеры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», МБОУ города Иркутска СОШ №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17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  <a:tabLst>
                <a:tab pos="630555" algn="l"/>
              </a:tabLst>
            </a:pP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"/>
              <a:tabLst>
                <a:tab pos="630555" algn="l"/>
              </a:tabLst>
            </a:pP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МОУ </a:t>
            </a:r>
            <a:r>
              <a:rPr lang="ru-RU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Вареговской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СОШ </a:t>
            </a:r>
            <a:r>
              <a:rPr lang="ru-RU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Большесельского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МР Ярославской области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15616" y="886297"/>
            <a:ext cx="741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Дипломы «За социальную значимость работы»</a:t>
            </a:r>
            <a:endParaRPr lang="ru-RU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648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ÐÐ°ÑÑÐ¸Ð½ÐºÐ¸ Ð¿Ð¾ Ð·Ð°Ð¿ÑÐ¾ÑÑ Ð¼ÐµÐ´Ð°Ð»Ñ 3 Ð¼ÐµÑÑÐ¾ ÐºÐ°ÑÑÐ¸Ð½Ðº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8" y="568524"/>
            <a:ext cx="1299301" cy="143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AutoShape 4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307975" y="794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-8878"/>
            <a:ext cx="9144000" cy="692696"/>
          </a:xfrm>
          <a:prstGeom prst="rect">
            <a:avLst/>
          </a:prstGeom>
          <a:solidFill>
            <a:srgbClr val="062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58108" y="91464"/>
            <a:ext cx="698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«СОЦИАЛЬНАЯ ИНИЦИАТИВА»</a:t>
            </a:r>
            <a:endParaRPr lang="ru-RU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7976" y="2093240"/>
            <a:ext cx="4120009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МОУ «Средняя школа поселка Ярославка» </a:t>
            </a:r>
            <a:endParaRPr lang="ru-RU" sz="2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5000"/>
              </a:lnSpc>
            </a:pP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Ярославского МР</a:t>
            </a:r>
          </a:p>
          <a:p>
            <a:pPr algn="ctr">
              <a:lnSpc>
                <a:spcPct val="115000"/>
              </a:lnSpc>
            </a:pP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Ярославской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области</a:t>
            </a:r>
          </a:p>
          <a:p>
            <a:pPr algn="ctr">
              <a:lnSpc>
                <a:spcPct val="115000"/>
              </a:lnSpc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Команда «</a:t>
            </a:r>
            <a:r>
              <a:rPr lang="ru-RU" sz="2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ЯРдобро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74657" y="4221088"/>
            <a:ext cx="39866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66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«Сдай лампочку - спаси планету</a:t>
            </a:r>
            <a:r>
              <a:rPr lang="ru-RU" sz="3200" b="1" dirty="0" smtClean="0">
                <a:solidFill>
                  <a:srgbClr val="FF66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!»</a:t>
            </a:r>
            <a:endParaRPr lang="ru-RU" sz="32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4" y="660411"/>
            <a:ext cx="4648193" cy="6197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667636" y="5633928"/>
            <a:ext cx="32656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https://yadi.sk/i/4Qzv55dF71hcgQ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99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ÐÐ°ÑÑÐ¸Ð½ÐºÐ¸ Ð¿Ð¾ Ð·Ð°Ð¿ÑÐ¾ÑÑ Ð¼ÐµÐ´Ð°Ð»Ñ 3 Ð¼ÐµÑÑÐ¾ ÐºÐ°ÑÑÐ¸Ð½Ðº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604292"/>
            <a:ext cx="1299301" cy="143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AutoShape 4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307975" y="794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-8878"/>
            <a:ext cx="9144000" cy="692696"/>
          </a:xfrm>
          <a:prstGeom prst="rect">
            <a:avLst/>
          </a:prstGeom>
          <a:solidFill>
            <a:srgbClr val="062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58108" y="91464"/>
            <a:ext cx="698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«СОЦИАЛЬНАЯ ИНИЦИАТИВА»</a:t>
            </a:r>
            <a:endParaRPr lang="ru-RU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07704" y="949781"/>
            <a:ext cx="6390456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Команда «Волонтерский отряд «Молния»,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«Средняя 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школа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 6 </a:t>
            </a:r>
            <a:endParaRPr lang="ru-RU" sz="2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5000"/>
              </a:lnSpc>
            </a:pP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Гаврилов-Ямского муниципального района»</a:t>
            </a: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7122" y="2582907"/>
            <a:ext cx="48484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66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«Нажми на выключатель и стань ярче!» </a:t>
            </a:r>
            <a:endParaRPr lang="ru-RU" sz="2800" b="1" dirty="0" smtClean="0">
              <a:solidFill>
                <a:srgbClr val="FF660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3" t="12719" r="18864" b="9150"/>
          <a:stretch/>
        </p:blipFill>
        <p:spPr>
          <a:xfrm>
            <a:off x="4932040" y="2582907"/>
            <a:ext cx="4214217" cy="4275556"/>
          </a:xfrm>
          <a:prstGeom prst="rect">
            <a:avLst/>
          </a:prstGeom>
        </p:spPr>
      </p:pic>
      <p:pic>
        <p:nvPicPr>
          <p:cNvPr id="16" name="Picture 2" descr="\\server\Учителям\2019-2020 учебный год\ФОТО\День энергосбережения\DSC_046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40797"/>
          <a:stretch>
            <a:fillRect/>
          </a:stretch>
        </p:blipFill>
        <p:spPr bwMode="auto">
          <a:xfrm>
            <a:off x="307975" y="3926534"/>
            <a:ext cx="4423086" cy="1739154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758992" y="5949280"/>
            <a:ext cx="34355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https://yadi.sk/d/Q2EWHJrKTJYg8g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740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ÐÐ°ÑÑÐ¸Ð½ÐºÐ¸ Ð¿Ð¾ Ð·Ð°Ð¿ÑÐ¾ÑÑ Ð¼ÐµÐ´Ð°Ð»Ñ 3 Ð¼ÐµÑÑÐ¾ ÐºÐ°ÑÑÐ¸Ð½ÐºÐ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62" y="622972"/>
            <a:ext cx="1299301" cy="143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AutoShape 4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307975" y="794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-8878"/>
            <a:ext cx="9144000" cy="692696"/>
          </a:xfrm>
          <a:prstGeom prst="rect">
            <a:avLst/>
          </a:prstGeom>
          <a:solidFill>
            <a:srgbClr val="062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58108" y="91464"/>
            <a:ext cx="698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«СОЦИАЛЬНАЯ ИНИЦИАТИВА»</a:t>
            </a:r>
            <a:endParaRPr lang="ru-RU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63688" y="949777"/>
            <a:ext cx="6318448" cy="416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МОУ «Средняя школа № 77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города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Ярославля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63688" y="1386954"/>
            <a:ext cx="62050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66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«Раздельный </a:t>
            </a:r>
            <a:r>
              <a:rPr lang="ru-RU" sz="2800" b="1" dirty="0">
                <a:solidFill>
                  <a:srgbClr val="FF66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сбор </a:t>
            </a:r>
            <a:r>
              <a:rPr lang="ru-RU" sz="2800" b="1" dirty="0" smtClean="0">
                <a:solidFill>
                  <a:srgbClr val="FF66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мусора» </a:t>
            </a:r>
          </a:p>
        </p:txBody>
      </p:sp>
      <p:pic>
        <p:nvPicPr>
          <p:cNvPr id="11" name="Объект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1"/>
          <a:stretch/>
        </p:blipFill>
        <p:spPr>
          <a:xfrm>
            <a:off x="1562149" y="2243476"/>
            <a:ext cx="6326646" cy="446449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93716" y="1858198"/>
            <a:ext cx="36642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https://yadi.sk/d/dkGwtLa4hHTTiA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3614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ÐÐ°ÑÑÐ¸Ð½ÐºÐ¸ Ð¿Ð¾ Ð·Ð°Ð¿ÑÐ¾ÑÑ Ð¼ÐµÐ´Ð°Ð»Ñ 3 Ð¼ÐµÑÑÐ¾ ÐºÐ°ÑÑÐ¸Ð½Ðº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64" y="577131"/>
            <a:ext cx="1313181" cy="145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AutoShape 4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307975" y="794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-8878"/>
            <a:ext cx="9144000" cy="692696"/>
          </a:xfrm>
          <a:prstGeom prst="rect">
            <a:avLst/>
          </a:prstGeom>
          <a:solidFill>
            <a:srgbClr val="062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58108" y="91464"/>
            <a:ext cx="698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«СОЦИАЛЬНАЯ ИНИЦИАТИВА»</a:t>
            </a:r>
            <a:endParaRPr lang="ru-RU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94146" y="856444"/>
            <a:ext cx="7226326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ГПОАУ ЯО Ростовский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колледж отраслевых 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технологий</a:t>
            </a: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91680" y="1439909"/>
            <a:ext cx="7226328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solidFill>
                  <a:srgbClr val="FF66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«Благоустройство территории </a:t>
            </a:r>
            <a:r>
              <a:rPr lang="ru-RU" sz="2800" b="1" dirty="0" smtClean="0">
                <a:solidFill>
                  <a:srgbClr val="FF66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колледжа</a:t>
            </a:r>
            <a:r>
              <a:rPr lang="ru-RU" sz="2800" b="1" dirty="0" smtClean="0">
                <a:solidFill>
                  <a:srgbClr val="FF66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»</a:t>
            </a:r>
          </a:p>
        </p:txBody>
      </p:sp>
      <p:pic>
        <p:nvPicPr>
          <p:cNvPr id="14" name="Picture 6" descr="E:\ПРОЕКТ\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20466" y1="81423" x2="20466" y2="81423"/>
                        <a14:backgroundMark x1="88458" y1="78656" x2="88458" y2="78656"/>
                        <a14:backgroundMark x1="87779" y1="81818" x2="87779" y2="81818"/>
                        <a14:backgroundMark x1="95053" y1="81028" x2="95053" y2="81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" y="2780927"/>
            <a:ext cx="6661699" cy="346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E:\ПРОЕКТ\fbro89JseGM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106" y="2636912"/>
            <a:ext cx="2195736" cy="1627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 descr="E:\ПРОЕКТ\NR506HWKsQI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058" y="4365104"/>
            <a:ext cx="2195736" cy="1966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699792" y="2659653"/>
            <a:ext cx="36558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https://yadi.sk/d/FRR8jxPRV-jNeA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99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ÐÐ°ÑÑÐ¸Ð½ÐºÐ¸ Ð¿Ð¾ Ð·Ð°Ð¿ÑÐ¾ÑÑ Ð¼ÐµÐ´Ð°Ð»Ñ 3 Ð¼ÐµÑÑÐ¾ ÐºÐ°ÑÑÐ¸Ð½Ðº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29" y="548680"/>
            <a:ext cx="1313181" cy="145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AutoShape 4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307975" y="794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-8878"/>
            <a:ext cx="9144000" cy="692696"/>
          </a:xfrm>
          <a:prstGeom prst="rect">
            <a:avLst/>
          </a:prstGeom>
          <a:solidFill>
            <a:srgbClr val="062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58108" y="91464"/>
            <a:ext cx="698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«СОЦИАЛЬНАЯ ИНИЦИАТИВА»</a:t>
            </a:r>
            <a:endParaRPr lang="ru-RU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392946" y="708521"/>
            <a:ext cx="493417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МОУ </a:t>
            </a:r>
            <a:r>
              <a:rPr lang="ru-RU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Арефинская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СОШ</a:t>
            </a:r>
          </a:p>
          <a:p>
            <a:pPr algn="ctr">
              <a:lnSpc>
                <a:spcPct val="115000"/>
              </a:lnSpc>
            </a:pP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Рыбинского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муниципального 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района</a:t>
            </a:r>
          </a:p>
          <a:p>
            <a:pPr algn="ctr">
              <a:lnSpc>
                <a:spcPct val="115000"/>
              </a:lnSpc>
            </a:pP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Ярославской области </a:t>
            </a:r>
          </a:p>
          <a:p>
            <a:pPr algn="ctr">
              <a:lnSpc>
                <a:spcPct val="115000"/>
              </a:lnSpc>
            </a:pP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Команда </a:t>
            </a:r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0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Помогаторы</a:t>
            </a:r>
            <a:r>
              <a:rPr lang="ru-RU" sz="2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2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35203" y="2232372"/>
            <a:ext cx="7226328" cy="905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FF66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«Общение работника сферы жилищно-коммунального хозяйства с клиентом</a:t>
            </a:r>
            <a:r>
              <a:rPr lang="ru-RU" sz="2400" b="1" dirty="0" smtClean="0">
                <a:solidFill>
                  <a:srgbClr val="FF66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»</a:t>
            </a:r>
          </a:p>
        </p:txBody>
      </p:sp>
      <p:pic>
        <p:nvPicPr>
          <p:cNvPr id="11" name="Picture 2" descr="C:\Users\annad\OneDrive\Документы\Downloads\IMG_1458.HE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3201019"/>
            <a:ext cx="4592792" cy="344459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860032" y="4453240"/>
            <a:ext cx="417646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Sans Serif"/>
                <a:ea typeface="+mj-ea"/>
                <a:cs typeface="+mj-cs"/>
              </a:rPr>
              <a:t>Учащиеся 7 класса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Sans Serif"/>
                <a:ea typeface="+mj-ea"/>
                <a:cs typeface="+mj-cs"/>
              </a:rPr>
              <a:t>разработали и отправили памятку «Общение с клиентом» сотрудникам предприятия </a:t>
            </a:r>
            <a:r>
              <a:rPr kumimoji="0" lang="ru-RU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Sans Serif"/>
                <a:ea typeface="+mj-ea"/>
                <a:cs typeface="+mj-cs"/>
              </a:rPr>
              <a:t>Рыбинскгазсервис</a:t>
            </a:r>
            <a:endParaRPr kumimoji="0" lang="ru-RU" sz="20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96699" y="3587877"/>
            <a:ext cx="39678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https://yadi.sk/d/yGCMcAWuAqKD2g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65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ÐÐ°ÑÑÐ¸Ð½ÐºÐ¸ Ð¿Ð¾ Ð·Ð°Ð¿ÑÐ¾ÑÑ Ð¼ÐµÐ´Ð°Ð»Ñ 3 Ð¼ÐµÑÑÐ¾ ÐºÐ°ÑÑÐ¸Ð½Ðº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548680"/>
            <a:ext cx="1299301" cy="143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AutoShape 4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307975" y="794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-8878"/>
            <a:ext cx="9144000" cy="692696"/>
          </a:xfrm>
          <a:prstGeom prst="rect">
            <a:avLst/>
          </a:prstGeom>
          <a:solidFill>
            <a:srgbClr val="062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58108" y="91464"/>
            <a:ext cx="698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«СОЦИАЛЬНАЯ ИНИЦИАТИВА»</a:t>
            </a:r>
            <a:endParaRPr lang="ru-RU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68664" y="908720"/>
            <a:ext cx="3651253" cy="1295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Станция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юных натуралистов </a:t>
            </a:r>
            <a:endParaRPr lang="ru-RU" sz="2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15000"/>
              </a:lnSpc>
            </a:pP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МОУ ДОД Дом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детского творчества </a:t>
            </a:r>
            <a:endParaRPr lang="ru-RU" sz="1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15000"/>
              </a:lnSpc>
            </a:pPr>
            <a:r>
              <a:rPr lang="ru-RU" sz="16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Угличского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муниципального 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района</a:t>
            </a:r>
          </a:p>
          <a:p>
            <a:pPr lvl="0" algn="ctr">
              <a:lnSpc>
                <a:spcPct val="115000"/>
              </a:lnSpc>
            </a:pP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Ярославской области 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624235" y="2380242"/>
            <a:ext cx="4248472" cy="86409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«Городские </a:t>
            </a:r>
            <a:r>
              <a:rPr lang="ru-RU" sz="3200" b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ручьи</a:t>
            </a:r>
            <a:r>
              <a:rPr lang="ru-RU" sz="3200" b="1" dirty="0" smtClean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ru-RU" sz="32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8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Google Shape;303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907" y="4005064"/>
            <a:ext cx="4088401" cy="2718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500" y="4005064"/>
            <a:ext cx="4041993" cy="2687495"/>
          </a:xfrm>
          <a:prstGeom prst="rect">
            <a:avLst/>
          </a:prstGeom>
        </p:spPr>
      </p:pic>
      <p:pic>
        <p:nvPicPr>
          <p:cNvPr id="17" name="Google Shape;324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52851" y="973068"/>
            <a:ext cx="3724642" cy="260760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1001037" y="3262660"/>
            <a:ext cx="3698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https://yadi.sk/i/YwmlQd5feBHIWg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99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\\srv\RESURS\ФОТО_ВИДЕО ЦЕНТРА РЕСУРС\МЕРОПРИЯТИЯ\ЗДЕСЬ НАМ ЖИТЬ!_17.03.2020\DSC000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44000" cy="5129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-8878"/>
            <a:ext cx="9143999" cy="692696"/>
          </a:xfrm>
          <a:prstGeom prst="rect">
            <a:avLst/>
          </a:prstGeom>
          <a:solidFill>
            <a:srgbClr val="062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-11037" y="137415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ОТКРЫТИЕ ФИНАЛА ВСЕРОССИЙСКОГО КОНКУРСА «ЗДЕСЬ НАМ ЖИТЬ!»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77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\\srv\RESURS\ФОТО_ВИДЕО ЦЕНТРА РЕСУРС\МЕРОПРИЯТИЯ\ЗДЕСЬ НАМ ЖИТЬ!_17.03.2020\DSC003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" r="12187"/>
          <a:stretch/>
        </p:blipFill>
        <p:spPr bwMode="auto">
          <a:xfrm>
            <a:off x="179512" y="923900"/>
            <a:ext cx="8856984" cy="5834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-8878"/>
            <a:ext cx="9144000" cy="692696"/>
          </a:xfrm>
          <a:prstGeom prst="rect">
            <a:avLst/>
          </a:prstGeom>
          <a:solidFill>
            <a:srgbClr val="062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91464"/>
            <a:ext cx="8963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ПОБЕДИТЕЛИ В НОМИНАЦИИ«СОЦИАЛЬНАЯ </a:t>
            </a: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ИНИЦИАТИВА»</a:t>
            </a:r>
            <a:endPara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77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AutoShape 4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307975" y="794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-8878"/>
            <a:ext cx="9144000" cy="692696"/>
          </a:xfrm>
          <a:prstGeom prst="rect">
            <a:avLst/>
          </a:prstGeom>
          <a:solidFill>
            <a:srgbClr val="062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6" name="Picture 3" descr="C:\Users\User\Desktop\thumb_407682_news_m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118" y="2276872"/>
            <a:ext cx="6681996" cy="4435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159224" y="77647"/>
            <a:ext cx="698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«СОЦИАЛЬНЫЙ ПРОЕКТ»</a:t>
            </a:r>
            <a:endParaRPr lang="ru-RU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10807" y="908720"/>
            <a:ext cx="418980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24</a:t>
            </a:r>
            <a:r>
              <a:rPr lang="ru-RU" sz="80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ru-RU" sz="5400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работы</a:t>
            </a:r>
            <a:endParaRPr lang="ru-RU" sz="5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7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AutoShape 4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307975" y="794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-8878"/>
            <a:ext cx="9144000" cy="692696"/>
          </a:xfrm>
          <a:prstGeom prst="rect">
            <a:avLst/>
          </a:prstGeom>
          <a:solidFill>
            <a:srgbClr val="062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6" name="Picture 3" descr="C:\Users\User\Desktop\thumb_407682_news_m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819340"/>
            <a:ext cx="1631702" cy="1083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159224" y="77647"/>
            <a:ext cx="698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«СОЦИАЛЬНЫЙ ПРОЕКТ»</a:t>
            </a:r>
            <a:endParaRPr lang="ru-RU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87624" y="2276872"/>
            <a:ext cx="7559625" cy="3596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"/>
              <a:tabLst>
                <a:tab pos="630555" algn="l"/>
              </a:tabLst>
            </a:pP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МОУ </a:t>
            </a:r>
            <a:r>
              <a:rPr lang="ru-RU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Козская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С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Ш Первомайского МР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Ярославской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области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15000"/>
              </a:lnSpc>
              <a:buFont typeface="Symbol"/>
              <a:buChar char=""/>
              <a:tabLst>
                <a:tab pos="630555" algn="l"/>
              </a:tabLst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МОУ Семёновская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СШ Первомайского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МР Ярославской области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"/>
              <a:tabLst>
                <a:tab pos="630555" algn="l"/>
              </a:tabLst>
            </a:pP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МОУ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«Великосельская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СШ Гаврилов-Ямского МР»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Ярославской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области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"/>
              <a:tabLst>
                <a:tab pos="630555" algn="l"/>
              </a:tabLst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МОУ СОШ № 4 города Углича </a:t>
            </a:r>
            <a:r>
              <a:rPr lang="ru-RU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Угличского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МР Ярославской области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"/>
              <a:tabLst>
                <a:tab pos="630555" algn="l"/>
              </a:tabLst>
            </a:pP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ФГБОУ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ВО «Магнитогорский государственный технический университет им. Г. И. Носова», Многопрофильный колледж города Магнитогорска Челябинской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области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"/>
              <a:tabLst>
                <a:tab pos="630555" algn="l"/>
              </a:tabLst>
            </a:pP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МБОУ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СОШ с. </a:t>
            </a:r>
            <a:r>
              <a:rPr lang="ru-RU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Аксаитово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муниципального района </a:t>
            </a:r>
            <a:r>
              <a:rPr lang="ru-RU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Татышлинский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район Республики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Башкортостан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27176" y="899232"/>
            <a:ext cx="741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Дипломы «За социальную значимость работы»</a:t>
            </a:r>
            <a:endParaRPr lang="ru-RU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69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ÐÐ°ÑÑÐ¸Ð½ÐºÐ¸ Ð¿Ð¾ Ð·Ð°Ð¿ÑÐ¾ÑÑ Ð¼ÐµÐ´Ð°Ð»Ñ 3 Ð¼ÐµÑÑÐ¾ ÐºÐ°ÑÑÐ¸Ð½Ðº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65" y="572784"/>
            <a:ext cx="1299301" cy="143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AutoShape 4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307975" y="794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-8878"/>
            <a:ext cx="9144000" cy="692696"/>
          </a:xfrm>
          <a:prstGeom prst="rect">
            <a:avLst/>
          </a:prstGeom>
          <a:solidFill>
            <a:srgbClr val="062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59224" y="77647"/>
            <a:ext cx="698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«СОЦИАЛЬНЫЙ</a:t>
            </a:r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ПРОЕКТ»</a:t>
            </a:r>
            <a:endParaRPr lang="ru-RU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91680" y="830205"/>
            <a:ext cx="6781148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МОУ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гимназия имени А.Л.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Кекина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города Ростова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045860" y="1276481"/>
            <a:ext cx="60727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66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«ЭКО-АКЦИЯ» </a:t>
            </a:r>
            <a:endParaRPr lang="ru-RU" sz="32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/>
          <p:cNvPicPr/>
          <p:nvPr/>
        </p:nvPicPr>
        <p:blipFill>
          <a:blip r:embed="rId3"/>
          <a:stretch/>
        </p:blipFill>
        <p:spPr>
          <a:xfrm>
            <a:off x="593304" y="2470030"/>
            <a:ext cx="4614710" cy="3541356"/>
          </a:xfrm>
          <a:prstGeom prst="rect">
            <a:avLst/>
          </a:prstGeom>
          <a:ln>
            <a:noFill/>
          </a:ln>
        </p:spPr>
      </p:pic>
      <p:pic>
        <p:nvPicPr>
          <p:cNvPr id="16" name="Рисунок 15"/>
          <p:cNvPicPr/>
          <p:nvPr/>
        </p:nvPicPr>
        <p:blipFill>
          <a:blip r:embed="rId4"/>
          <a:stretch/>
        </p:blipFill>
        <p:spPr>
          <a:xfrm>
            <a:off x="5580112" y="4365104"/>
            <a:ext cx="3391368" cy="2381568"/>
          </a:xfrm>
          <a:prstGeom prst="rect">
            <a:avLst/>
          </a:prstGeom>
          <a:ln>
            <a:noFill/>
          </a:ln>
        </p:spPr>
      </p:pic>
      <p:pic>
        <p:nvPicPr>
          <p:cNvPr id="17" name="Рисунок 16"/>
          <p:cNvPicPr/>
          <p:nvPr/>
        </p:nvPicPr>
        <p:blipFill>
          <a:blip r:embed="rId5"/>
          <a:stretch/>
        </p:blipFill>
        <p:spPr>
          <a:xfrm>
            <a:off x="5571702" y="1875478"/>
            <a:ext cx="3399777" cy="236523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17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ÐÐ°ÑÑÐ¸Ð½ÐºÐ¸ Ð¿Ð¾ Ð·Ð°Ð¿ÑÐ¾ÑÑ Ð¼ÐµÐ´Ð°Ð»Ñ 3 Ð¼ÐµÑÑÐ¾ ÐºÐ°ÑÑÐ¸Ð½Ðº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01" y="548680"/>
            <a:ext cx="1299301" cy="143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AutoShape 4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307975" y="794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-8878"/>
            <a:ext cx="9144000" cy="692696"/>
          </a:xfrm>
          <a:prstGeom prst="rect">
            <a:avLst/>
          </a:prstGeom>
          <a:solidFill>
            <a:srgbClr val="062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59224" y="77647"/>
            <a:ext cx="698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«СОЦИАЛЬНЫЙ</a:t>
            </a:r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ПРОЕКТ»</a:t>
            </a:r>
            <a:endParaRPr lang="ru-RU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650437" y="1011307"/>
            <a:ext cx="3296741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ОГБПОУ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«Смоленский строительный колледж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0528" y="1811526"/>
            <a:ext cx="42004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FF66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«Деятельность студенческого </a:t>
            </a:r>
            <a:endParaRPr lang="ru-RU" sz="1600" dirty="0" smtClean="0">
              <a:solidFill>
                <a:srgbClr val="FF660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algn="ctr"/>
            <a:r>
              <a:rPr lang="ru-RU" sz="1600" dirty="0" smtClean="0">
                <a:solidFill>
                  <a:srgbClr val="FF66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Проектно-архитектурного </a:t>
            </a:r>
            <a:r>
              <a:rPr lang="ru-RU" sz="1600" dirty="0">
                <a:solidFill>
                  <a:srgbClr val="FF66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бюро </a:t>
            </a:r>
            <a:endParaRPr lang="ru-RU" sz="1600" dirty="0" smtClean="0">
              <a:solidFill>
                <a:srgbClr val="FF660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algn="ctr"/>
            <a:r>
              <a:rPr lang="ru-RU" sz="1600" dirty="0" smtClean="0">
                <a:solidFill>
                  <a:srgbClr val="FF66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в </a:t>
            </a:r>
            <a:r>
              <a:rPr lang="ru-RU" sz="1600" dirty="0">
                <a:solidFill>
                  <a:srgbClr val="FF66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рамках реализации приоритетного проекта </a:t>
            </a:r>
            <a:endParaRPr lang="ru-RU" sz="1600" dirty="0" smtClean="0">
              <a:solidFill>
                <a:srgbClr val="FF660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algn="ctr"/>
            <a:r>
              <a:rPr lang="ru-RU" sz="1600" dirty="0" smtClean="0">
                <a:solidFill>
                  <a:srgbClr val="FF66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«</a:t>
            </a:r>
            <a:r>
              <a:rPr lang="ru-RU" sz="1600" dirty="0">
                <a:solidFill>
                  <a:srgbClr val="FF66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Формирование комфортной городской среды»»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134595" y="5013176"/>
            <a:ext cx="4896544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dirty="0" smtClean="0">
                <a:solidFill>
                  <a:srgbClr val="FF66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«ЖЕМЧУЖИНА </a:t>
            </a:r>
            <a:r>
              <a:rPr lang="ru-RU" sz="1600" dirty="0">
                <a:solidFill>
                  <a:srgbClr val="FF66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КРЫМСКОГО ЮГА…ПОСЕЛОК С НАЗВАНЬЕМ ГУРЗУФ…(ГУРЗУФ: ВЧЕРА, СЕГОДНЯ, ЗАВТРА</a:t>
            </a:r>
            <a:r>
              <a:rPr lang="ru-RU" sz="1600" dirty="0" smtClean="0">
                <a:solidFill>
                  <a:srgbClr val="FF66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)»</a:t>
            </a:r>
            <a:endParaRPr lang="ru-RU" sz="1600" dirty="0">
              <a:solidFill>
                <a:srgbClr val="FF660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350382" y="4221088"/>
            <a:ext cx="4572000" cy="77014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СОШ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«Международного детского центра «Артек»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56" y="4221088"/>
            <a:ext cx="3707904" cy="218995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28AFD59F-61E0-4697-8572-572D5F2208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764704"/>
            <a:ext cx="3821968" cy="269930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293433" y="6032667"/>
            <a:ext cx="46858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https://cloud.mail.ru/public/26xd/21iBvAnpS/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09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ÐÐ°ÑÑÐ¸Ð½ÐºÐ¸ Ð¿Ð¾ Ð·Ð°Ð¿ÑÐ¾ÑÑ Ð¼ÐµÐ´Ð°Ð»Ñ 3 Ð¼ÐµÑÑÐ¾ ÐºÐ°ÑÑÐ¸Ð½Ðº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89" y="548680"/>
            <a:ext cx="1313181" cy="145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AutoShape 4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307975" y="794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-8878"/>
            <a:ext cx="9144000" cy="692696"/>
          </a:xfrm>
          <a:prstGeom prst="rect">
            <a:avLst/>
          </a:prstGeom>
          <a:solidFill>
            <a:srgbClr val="062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59224" y="77647"/>
            <a:ext cx="698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«СОЦИАЛЬНЫЙ</a:t>
            </a:r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ПРОЕКТ»</a:t>
            </a:r>
            <a:endParaRPr lang="ru-RU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611158" y="1619202"/>
            <a:ext cx="6706323" cy="4809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21590" algn="ctr">
              <a:lnSpc>
                <a:spcPct val="115000"/>
              </a:lnSpc>
            </a:pPr>
            <a:r>
              <a:rPr lang="ru-RU" sz="2400" b="1" dirty="0" smtClean="0">
                <a:solidFill>
                  <a:srgbClr val="FF66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«Сокращение </a:t>
            </a:r>
            <a:r>
              <a:rPr lang="ru-RU" sz="2400" b="1" dirty="0">
                <a:solidFill>
                  <a:srgbClr val="FF66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потребления воды в </a:t>
            </a:r>
            <a:r>
              <a:rPr lang="ru-RU" sz="2400" b="1" dirty="0" smtClean="0">
                <a:solidFill>
                  <a:srgbClr val="FF66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семье»</a:t>
            </a:r>
            <a:endParaRPr lang="ru-RU" sz="2400" b="1" dirty="0">
              <a:solidFill>
                <a:srgbClr val="FF66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691680" y="812603"/>
            <a:ext cx="676875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«Центр дополнительного образования «Созвездие»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Тутаевского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муниципального района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60375" y="2780928"/>
            <a:ext cx="8367934" cy="3507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МЕТОДЫ ИССЛЕДОВАНИЯ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Анализ данных в квитанциях по оплате коммунальных услуг: расход горячей и холодной воды на содержание общего имущества (общие домовые нужды), расход холодной и горячей воды в квартире, а так же водоотведение (измерение объема услуг и затрат в рублях).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Мы анализировали квитанции и считали расход воды, наблюдая за всеми членами семьи. Так, например, чтобы подсчитать, сколько выльется воды при принятии душа, засекалось время принятия, а так же засекалось количество времени, которое необходимо для заполнения 10-литрового ведра. Далее все рассчитывалось. Расход воды бытовых приборов и сантехники смотрели в инструкциях.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Анализ расхода воды в семье: измерение расхода количества воды за определенное время при разных видах деятельности каждым членом семьи, расчет среднего потребления воды в семье за день, неделю, месяц.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Проведение анкетирования одноклассников и родных методом сплошного опроса об экономии воды в быту.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627783" y="2120924"/>
            <a:ext cx="46730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https://cloud.mail.ru/public/2YxJ/21ZoxhPhd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7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ÐÐ°ÑÑÐ¸Ð½ÐºÐ¸ Ð¿Ð¾ Ð·Ð°Ð¿ÑÐ¾ÑÑ Ð¼ÐµÐ´Ð°Ð»Ñ 3 Ð¼ÐµÑÑÐ¾ ÐºÐ°ÑÑÐ¸Ð½Ðº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01" y="548680"/>
            <a:ext cx="1299301" cy="143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AutoShape 4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307975" y="794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-8878"/>
            <a:ext cx="9144000" cy="692696"/>
          </a:xfrm>
          <a:prstGeom prst="rect">
            <a:avLst/>
          </a:prstGeom>
          <a:solidFill>
            <a:srgbClr val="062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59224" y="77647"/>
            <a:ext cx="698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«СОЦИАЛЬНЫЙ</a:t>
            </a:r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ПРОЕКТ»</a:t>
            </a:r>
            <a:endParaRPr lang="ru-RU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41119" y="2347407"/>
            <a:ext cx="64624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400" b="1" kern="0" dirty="0" smtClean="0">
                <a:solidFill>
                  <a:srgbClr val="FF66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Проект озеленения </a:t>
            </a:r>
          </a:p>
          <a:p>
            <a:pPr lvl="0" algn="ctr">
              <a:defRPr/>
            </a:pPr>
            <a:r>
              <a:rPr lang="ru-RU" sz="2400" b="1" kern="0" dirty="0" smtClean="0">
                <a:solidFill>
                  <a:srgbClr val="FF66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«Живая </a:t>
            </a:r>
            <a:r>
              <a:rPr lang="ru-RU" sz="2400" b="1" kern="0" dirty="0">
                <a:solidFill>
                  <a:srgbClr val="FF66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память Великой </a:t>
            </a:r>
            <a:r>
              <a:rPr lang="ru-RU" sz="2400" b="1" kern="0" dirty="0" smtClean="0">
                <a:solidFill>
                  <a:srgbClr val="FF66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Победы»</a:t>
            </a:r>
            <a:endParaRPr kumimoji="0" lang="ru-RU" sz="2400" b="0" i="0" u="none" strike="noStrike" kern="0" cap="none" spc="0" normalizeH="0" baseline="0" noProof="0" dirty="0" smtClean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77966" y="1052736"/>
            <a:ext cx="6215664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МБОУ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Ермаковская средняя школа </a:t>
            </a:r>
            <a:endParaRPr lang="ru-RU" sz="2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5000"/>
              </a:lnSpc>
            </a:pP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Пошехонского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муниципального 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района</a:t>
            </a:r>
          </a:p>
          <a:p>
            <a:pPr algn="ctr">
              <a:lnSpc>
                <a:spcPct val="115000"/>
              </a:lnSpc>
            </a:pP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Ярославской области</a:t>
            </a: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3"/>
          <p:cNvGrpSpPr>
            <a:grpSpLocks noChangeAspect="1"/>
          </p:cNvGrpSpPr>
          <p:nvPr/>
        </p:nvGrpSpPr>
        <p:grpSpPr bwMode="auto">
          <a:xfrm>
            <a:off x="5696473" y="3521643"/>
            <a:ext cx="3198454" cy="3136228"/>
            <a:chOff x="2281" y="-135"/>
            <a:chExt cx="7200" cy="7176"/>
          </a:xfrm>
        </p:grpSpPr>
        <p:sp>
          <p:nvSpPr>
            <p:cNvPr id="15" name="AutoShape 4"/>
            <p:cNvSpPr>
              <a:spLocks noChangeAspect="1" noChangeArrowheads="1"/>
            </p:cNvSpPr>
            <p:nvPr/>
          </p:nvSpPr>
          <p:spPr bwMode="auto">
            <a:xfrm>
              <a:off x="2281" y="-135"/>
              <a:ext cx="7200" cy="7176"/>
            </a:xfrm>
            <a:prstGeom prst="rect">
              <a:avLst/>
            </a:prstGeom>
            <a:solidFill>
              <a:srgbClr val="8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6" name="Rectangle 5"/>
            <p:cNvSpPr>
              <a:spLocks noChangeArrowheads="1"/>
            </p:cNvSpPr>
            <p:nvPr/>
          </p:nvSpPr>
          <p:spPr bwMode="auto">
            <a:xfrm rot="279495">
              <a:off x="4540" y="3052"/>
              <a:ext cx="1129" cy="418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miter lim="800000"/>
              <a:headEnd/>
              <a:tailEnd/>
            </a:ln>
          </p:spPr>
          <p:txBody>
            <a:bodyPr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7" name="Rectangle 6"/>
            <p:cNvSpPr>
              <a:spLocks noChangeArrowheads="1"/>
            </p:cNvSpPr>
            <p:nvPr/>
          </p:nvSpPr>
          <p:spPr bwMode="auto">
            <a:xfrm>
              <a:off x="4681" y="701"/>
              <a:ext cx="565" cy="557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</p:spPr>
          <p:txBody>
            <a:bodyPr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8" name="Rectangle 7"/>
            <p:cNvSpPr>
              <a:spLocks noChangeArrowheads="1"/>
            </p:cNvSpPr>
            <p:nvPr/>
          </p:nvSpPr>
          <p:spPr bwMode="auto">
            <a:xfrm>
              <a:off x="6234" y="701"/>
              <a:ext cx="565" cy="556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</p:spPr>
          <p:txBody>
            <a:bodyPr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9" name="Rectangle 8"/>
            <p:cNvSpPr>
              <a:spLocks noChangeArrowheads="1"/>
            </p:cNvSpPr>
            <p:nvPr/>
          </p:nvSpPr>
          <p:spPr bwMode="auto">
            <a:xfrm rot="5400000">
              <a:off x="-147" y="3132"/>
              <a:ext cx="6410" cy="989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</p:spPr>
          <p:txBody>
            <a:bodyPr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0" name="Rectangle 9"/>
            <p:cNvSpPr>
              <a:spLocks noChangeArrowheads="1"/>
            </p:cNvSpPr>
            <p:nvPr/>
          </p:nvSpPr>
          <p:spPr bwMode="auto">
            <a:xfrm>
              <a:off x="2846" y="376"/>
              <a:ext cx="6350" cy="88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</p:spPr>
          <p:txBody>
            <a:bodyPr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1" name="Rectangle 10"/>
            <p:cNvSpPr>
              <a:spLocks noChangeArrowheads="1"/>
            </p:cNvSpPr>
            <p:nvPr/>
          </p:nvSpPr>
          <p:spPr bwMode="auto">
            <a:xfrm rot="5400000">
              <a:off x="5616" y="3249"/>
              <a:ext cx="6177" cy="989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</p:spPr>
          <p:txBody>
            <a:bodyPr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2" name="Rectangle 11"/>
            <p:cNvSpPr>
              <a:spLocks noChangeArrowheads="1"/>
            </p:cNvSpPr>
            <p:nvPr/>
          </p:nvSpPr>
          <p:spPr bwMode="auto">
            <a:xfrm>
              <a:off x="2846" y="5996"/>
              <a:ext cx="1835" cy="837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</p:spPr>
          <p:txBody>
            <a:bodyPr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3" name="Rectangle 12"/>
            <p:cNvSpPr>
              <a:spLocks noChangeArrowheads="1"/>
            </p:cNvSpPr>
            <p:nvPr/>
          </p:nvSpPr>
          <p:spPr bwMode="auto">
            <a:xfrm>
              <a:off x="7222" y="5996"/>
              <a:ext cx="1741" cy="838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</p:spPr>
          <p:txBody>
            <a:bodyPr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grpSp>
          <p:nvGrpSpPr>
            <p:cNvPr id="24" name="Group 13"/>
            <p:cNvGrpSpPr>
              <a:grpSpLocks/>
            </p:cNvGrpSpPr>
            <p:nvPr/>
          </p:nvGrpSpPr>
          <p:grpSpPr bwMode="auto">
            <a:xfrm>
              <a:off x="4681" y="840"/>
              <a:ext cx="2118" cy="2508"/>
              <a:chOff x="2281" y="2406"/>
              <a:chExt cx="1694" cy="2508"/>
            </a:xfrm>
          </p:grpSpPr>
          <p:pic>
            <p:nvPicPr>
              <p:cNvPr id="39" name="Picture 14" descr="Слайд №10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-18000" contrast="6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679" t="9221" r="31516" b="17009"/>
              <a:stretch>
                <a:fillRect/>
              </a:stretch>
            </p:blipFill>
            <p:spPr bwMode="auto">
              <a:xfrm>
                <a:off x="2281" y="2406"/>
                <a:ext cx="1664" cy="2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0" name="Rectangle 15"/>
              <p:cNvSpPr>
                <a:spLocks noChangeArrowheads="1"/>
              </p:cNvSpPr>
              <p:nvPr/>
            </p:nvSpPr>
            <p:spPr bwMode="auto">
              <a:xfrm>
                <a:off x="2281" y="2406"/>
                <a:ext cx="424" cy="1951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alt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1" name="Rectangle 16"/>
              <p:cNvSpPr>
                <a:spLocks noChangeArrowheads="1"/>
              </p:cNvSpPr>
              <p:nvPr/>
            </p:nvSpPr>
            <p:spPr bwMode="auto">
              <a:xfrm>
                <a:off x="3552" y="2406"/>
                <a:ext cx="423" cy="1951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alt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2" name="Rectangle 17"/>
              <p:cNvSpPr>
                <a:spLocks noChangeArrowheads="1"/>
              </p:cNvSpPr>
              <p:nvPr/>
            </p:nvSpPr>
            <p:spPr bwMode="auto">
              <a:xfrm>
                <a:off x="3410" y="2685"/>
                <a:ext cx="422" cy="929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alt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3" name="Rectangle 18"/>
              <p:cNvSpPr>
                <a:spLocks noChangeArrowheads="1"/>
              </p:cNvSpPr>
              <p:nvPr/>
            </p:nvSpPr>
            <p:spPr bwMode="auto">
              <a:xfrm rot="551745">
                <a:off x="2581" y="2825"/>
                <a:ext cx="424" cy="697"/>
              </a:xfrm>
              <a:prstGeom prst="rect">
                <a:avLst/>
              </a:prstGeom>
              <a:solidFill>
                <a:srgbClr val="808000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alt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4" name="Rectangle 19"/>
              <p:cNvSpPr>
                <a:spLocks noChangeArrowheads="1"/>
              </p:cNvSpPr>
              <p:nvPr/>
            </p:nvSpPr>
            <p:spPr bwMode="auto">
              <a:xfrm rot="551745">
                <a:off x="2422" y="3381"/>
                <a:ext cx="424" cy="698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alt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5" name="Rectangle 20"/>
              <p:cNvSpPr>
                <a:spLocks noChangeArrowheads="1"/>
              </p:cNvSpPr>
              <p:nvPr/>
            </p:nvSpPr>
            <p:spPr bwMode="auto">
              <a:xfrm rot="-1387751">
                <a:off x="2563" y="2685"/>
                <a:ext cx="423" cy="278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alt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46" name="Rectangle 21"/>
              <p:cNvSpPr>
                <a:spLocks noChangeArrowheads="1"/>
              </p:cNvSpPr>
              <p:nvPr/>
            </p:nvSpPr>
            <p:spPr bwMode="auto">
              <a:xfrm rot="240762">
                <a:off x="2281" y="4636"/>
                <a:ext cx="988" cy="278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alt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5" name="Rectangle 22"/>
            <p:cNvSpPr>
              <a:spLocks noChangeArrowheads="1"/>
            </p:cNvSpPr>
            <p:nvPr/>
          </p:nvSpPr>
          <p:spPr bwMode="auto">
            <a:xfrm>
              <a:off x="6657" y="3348"/>
              <a:ext cx="1131" cy="2369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6" name="Rectangle 23"/>
            <p:cNvSpPr>
              <a:spLocks noChangeArrowheads="1"/>
            </p:cNvSpPr>
            <p:nvPr/>
          </p:nvSpPr>
          <p:spPr bwMode="auto">
            <a:xfrm>
              <a:off x="5669" y="3070"/>
              <a:ext cx="424" cy="3901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7" name="Rectangle 24"/>
            <p:cNvSpPr>
              <a:spLocks noChangeArrowheads="1"/>
            </p:cNvSpPr>
            <p:nvPr/>
          </p:nvSpPr>
          <p:spPr bwMode="auto">
            <a:xfrm>
              <a:off x="4116" y="3348"/>
              <a:ext cx="1130" cy="2369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8" name="Rectangle 25"/>
            <p:cNvSpPr>
              <a:spLocks noChangeArrowheads="1"/>
            </p:cNvSpPr>
            <p:nvPr/>
          </p:nvSpPr>
          <p:spPr bwMode="auto">
            <a:xfrm>
              <a:off x="4681" y="1258"/>
              <a:ext cx="565" cy="1533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miter lim="800000"/>
              <a:headEnd/>
              <a:tailEnd/>
            </a:ln>
          </p:spPr>
          <p:txBody>
            <a:bodyPr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" name="Rectangle 26"/>
            <p:cNvSpPr>
              <a:spLocks noChangeArrowheads="1"/>
            </p:cNvSpPr>
            <p:nvPr/>
          </p:nvSpPr>
          <p:spPr bwMode="auto">
            <a:xfrm>
              <a:off x="6234" y="1258"/>
              <a:ext cx="565" cy="1535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miter lim="800000"/>
              <a:headEnd/>
              <a:tailEnd/>
            </a:ln>
          </p:spPr>
          <p:txBody>
            <a:bodyPr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0" name="Rectangle 27"/>
            <p:cNvSpPr>
              <a:spLocks noChangeArrowheads="1"/>
            </p:cNvSpPr>
            <p:nvPr/>
          </p:nvSpPr>
          <p:spPr bwMode="auto">
            <a:xfrm rot="253044">
              <a:off x="4963" y="1258"/>
              <a:ext cx="565" cy="1257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miter lim="800000"/>
              <a:headEnd/>
              <a:tailEnd/>
            </a:ln>
          </p:spPr>
          <p:txBody>
            <a:bodyPr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1" name="Rectangle 28"/>
            <p:cNvSpPr>
              <a:spLocks noChangeArrowheads="1"/>
            </p:cNvSpPr>
            <p:nvPr/>
          </p:nvSpPr>
          <p:spPr bwMode="auto">
            <a:xfrm>
              <a:off x="6093" y="1258"/>
              <a:ext cx="562" cy="836"/>
            </a:xfrm>
            <a:prstGeom prst="rect">
              <a:avLst/>
            </a:prstGeom>
            <a:solidFill>
              <a:srgbClr val="808000"/>
            </a:solidFill>
            <a:ln w="9525">
              <a:solidFill>
                <a:srgbClr val="808000"/>
              </a:solidFill>
              <a:miter lim="800000"/>
              <a:headEnd/>
              <a:tailEnd/>
            </a:ln>
          </p:spPr>
          <p:txBody>
            <a:bodyPr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2" name="Text Box 29"/>
            <p:cNvSpPr txBox="1">
              <a:spLocks noChangeArrowheads="1"/>
            </p:cNvSpPr>
            <p:nvPr/>
          </p:nvSpPr>
          <p:spPr bwMode="auto">
            <a:xfrm>
              <a:off x="2846" y="3627"/>
              <a:ext cx="282" cy="41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1</a:t>
              </a:r>
              <a:endPara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3" name="Text Box 30"/>
            <p:cNvSpPr txBox="1">
              <a:spLocks noChangeArrowheads="1"/>
            </p:cNvSpPr>
            <p:nvPr/>
          </p:nvSpPr>
          <p:spPr bwMode="auto">
            <a:xfrm>
              <a:off x="4540" y="3627"/>
              <a:ext cx="282" cy="41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3</a:t>
              </a:r>
              <a:endPara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4" name="Text Box 31"/>
            <p:cNvSpPr txBox="1">
              <a:spLocks noChangeArrowheads="1"/>
            </p:cNvSpPr>
            <p:nvPr/>
          </p:nvSpPr>
          <p:spPr bwMode="auto">
            <a:xfrm>
              <a:off x="7081" y="3627"/>
              <a:ext cx="282" cy="41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3</a:t>
              </a:r>
              <a:endPara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5" name="Text Box 32"/>
            <p:cNvSpPr txBox="1">
              <a:spLocks noChangeArrowheads="1"/>
            </p:cNvSpPr>
            <p:nvPr/>
          </p:nvSpPr>
          <p:spPr bwMode="auto">
            <a:xfrm>
              <a:off x="5810" y="3627"/>
              <a:ext cx="283" cy="41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4</a:t>
              </a:r>
              <a:endPara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6" name="Text Box 33"/>
            <p:cNvSpPr txBox="1">
              <a:spLocks noChangeArrowheads="1"/>
            </p:cNvSpPr>
            <p:nvPr/>
          </p:nvSpPr>
          <p:spPr bwMode="auto">
            <a:xfrm>
              <a:off x="3693" y="3627"/>
              <a:ext cx="282" cy="41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2</a:t>
              </a:r>
              <a:endPara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7" name="AutoShape 34"/>
            <p:cNvSpPr>
              <a:spLocks/>
            </p:cNvSpPr>
            <p:nvPr/>
          </p:nvSpPr>
          <p:spPr bwMode="auto">
            <a:xfrm>
              <a:off x="6375" y="701"/>
              <a:ext cx="282" cy="417"/>
            </a:xfrm>
            <a:prstGeom prst="borderCallout1">
              <a:avLst>
                <a:gd name="adj1" fmla="val 33394"/>
                <a:gd name="adj2" fmla="val -33426"/>
                <a:gd name="adj3" fmla="val 99815"/>
                <a:gd name="adj4" fmla="val -100000"/>
              </a:avLst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6</a:t>
              </a:r>
              <a:endParaRPr kumimoji="0" lang="ru-RU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8" name="AutoShape 35"/>
            <p:cNvSpPr>
              <a:spLocks noChangeArrowheads="1"/>
            </p:cNvSpPr>
            <p:nvPr/>
          </p:nvSpPr>
          <p:spPr bwMode="auto">
            <a:xfrm rot="10800000">
              <a:off x="3834" y="2652"/>
              <a:ext cx="3953" cy="696"/>
            </a:xfrm>
            <a:custGeom>
              <a:avLst/>
              <a:gdLst>
                <a:gd name="T0" fmla="*/ 668 w 21600"/>
                <a:gd name="T1" fmla="*/ 11 h 21600"/>
                <a:gd name="T2" fmla="*/ 362 w 21600"/>
                <a:gd name="T3" fmla="*/ 22 h 21600"/>
                <a:gd name="T4" fmla="*/ 56 w 21600"/>
                <a:gd name="T5" fmla="*/ 11 h 21600"/>
                <a:gd name="T6" fmla="*/ 362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464 w 21600"/>
                <a:gd name="T13" fmla="*/ 3476 h 21600"/>
                <a:gd name="T14" fmla="*/ 18136 w 21600"/>
                <a:gd name="T15" fmla="*/ 1812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3324" y="21600"/>
                  </a:lnTo>
                  <a:lnTo>
                    <a:pt x="18276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</p:spPr>
          <p:txBody>
            <a:bodyPr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pic>
        <p:nvPicPr>
          <p:cNvPr id="48" name="Рисунок 4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85" y="3523268"/>
            <a:ext cx="4755530" cy="3170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399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\\srv\RESURS\ФОТО_ВИДЕО ЦЕНТРА РЕСУРС\МЕРОПРИЯТИЯ\ЗДЕСЬ НАМ ЖИТЬ!_17.03.2020\DSC003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9144000" cy="5129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-8878"/>
            <a:ext cx="9144000" cy="692696"/>
          </a:xfrm>
          <a:prstGeom prst="rect">
            <a:avLst/>
          </a:prstGeom>
          <a:solidFill>
            <a:srgbClr val="062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91464"/>
            <a:ext cx="8963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ПОБЕДИТЕЛИ В НОМИНАЦИИ«СОЦИАЛЬНЫЙ ПРОЕКТ»</a:t>
            </a:r>
            <a:endPara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35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AutoShape 4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307975" y="794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-8878"/>
            <a:ext cx="9144000" cy="692696"/>
          </a:xfrm>
          <a:prstGeom prst="rect">
            <a:avLst/>
          </a:prstGeom>
          <a:solidFill>
            <a:srgbClr val="062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19673" y="75860"/>
            <a:ext cx="7386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«ХУДОЖЕСТВЕННАЯ ПУБЛИЦИСТИКА»</a:t>
            </a:r>
            <a:endParaRPr lang="ru-R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58081" y="1257230"/>
            <a:ext cx="3834683" cy="9233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Всякая поэзия есть выражение душевного состояния</a:t>
            </a:r>
            <a:r>
              <a:rPr lang="ru-RU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r"/>
            <a:r>
              <a:rPr lang="ru-RU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Бергсон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758081" y="2337350"/>
            <a:ext cx="3851920" cy="230832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Писать прекрасно — значит одновременно прекрасно мыслить, прекрасно чувствовать и прекрасно выражать, то есть обладать в равной мере умом, душою и вкусом</a:t>
            </a:r>
            <a:r>
              <a:rPr lang="ru-RU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r"/>
            <a:r>
              <a:rPr lang="ru-RU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</a:t>
            </a:r>
            <a:r>
              <a:rPr lang="ru-RU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Бюффон</a:t>
            </a:r>
          </a:p>
        </p:txBody>
      </p:sp>
      <p:sp>
        <p:nvSpPr>
          <p:cNvPr id="2" name="AutoShape 2" descr="ÐÐ°ÑÑÐ¸Ð½ÐºÐ¸ Ð¿Ð¾ Ð·Ð°Ð¿ÑÐ¾ÑÑ Ð¿ÐµÑÐ¾ ÐºÐ°ÑÑÐ¸Ð½ÐºÐ¸"/>
          <p:cNvSpPr>
            <a:spLocks noChangeAspect="1" noChangeArrowheads="1"/>
          </p:cNvSpPr>
          <p:nvPr/>
        </p:nvSpPr>
        <p:spPr bwMode="auto">
          <a:xfrm>
            <a:off x="460375" y="16034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6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3284984"/>
            <a:ext cx="3728892" cy="311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06377" y="1124744"/>
            <a:ext cx="418980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b="1" dirty="0">
                <a:solidFill>
                  <a:srgbClr val="C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5</a:t>
            </a:r>
            <a:r>
              <a:rPr lang="ru-RU" sz="96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4</a:t>
            </a:r>
            <a:r>
              <a:rPr lang="ru-RU" sz="80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ru-RU" sz="5400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работы</a:t>
            </a:r>
            <a:endParaRPr lang="ru-RU" sz="5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99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AutoShape 4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307975" y="794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-8878"/>
            <a:ext cx="9144000" cy="692696"/>
          </a:xfrm>
          <a:prstGeom prst="rect">
            <a:avLst/>
          </a:prstGeom>
          <a:solidFill>
            <a:srgbClr val="062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19673" y="75860"/>
            <a:ext cx="7386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«ХУДОЖЕСТВЕННАЯ ПУБЛИЦИСТИКА»</a:t>
            </a:r>
            <a:endParaRPr lang="ru-R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2" descr="ÐÐ°ÑÑÐ¸Ð½ÐºÐ¸ Ð¿Ð¾ Ð·Ð°Ð¿ÑÐ¾ÑÑ Ð¿ÐµÑÐ¾ ÐºÐ°ÑÑÐ¸Ð½ÐºÐ¸"/>
          <p:cNvSpPr>
            <a:spLocks noChangeAspect="1" noChangeArrowheads="1"/>
          </p:cNvSpPr>
          <p:nvPr/>
        </p:nvSpPr>
        <p:spPr bwMode="auto">
          <a:xfrm>
            <a:off x="460375" y="16034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6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683818"/>
            <a:ext cx="1266801" cy="1059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65175" y="1747453"/>
            <a:ext cx="7983289" cy="4552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"/>
              <a:tabLst>
                <a:tab pos="630555" algn="l"/>
              </a:tabLst>
            </a:pP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МБУ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ДО  «Дом детского творчества» поселка Мостовского муниципального образования Мостовского района Краснодарского края;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"/>
              <a:tabLst>
                <a:tab pos="630555" algn="l"/>
              </a:tabLst>
            </a:pP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ГПОУ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ЯО Рыбинский полиграфический колледж;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"/>
              <a:tabLst>
                <a:tab pos="630555" algn="l"/>
              </a:tabLst>
            </a:pP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МОУ </a:t>
            </a:r>
            <a:r>
              <a:rPr lang="ru-RU" sz="1400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Вареговская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СОШ </a:t>
            </a:r>
            <a:r>
              <a:rPr lang="ru-RU" sz="1400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Большесельского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муниципального района Ярославской области;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"/>
              <a:tabLst>
                <a:tab pos="630555" algn="l"/>
              </a:tabLst>
            </a:pP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МБОУ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СОШ с. </a:t>
            </a:r>
            <a:r>
              <a:rPr lang="ru-RU" sz="1400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Аксаитово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муниципального района </a:t>
            </a:r>
            <a:r>
              <a:rPr lang="ru-RU" sz="1400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Татышлинский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район Республики Башкортостан;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"/>
              <a:tabLst>
                <a:tab pos="630555" algn="l"/>
              </a:tabLst>
            </a:pP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ГПОУ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ЯО Рыбинский полиграфический колледж;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"/>
              <a:tabLst>
                <a:tab pos="630555" algn="l"/>
              </a:tabLst>
            </a:pP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МОУ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СОШ № 3 города Углича </a:t>
            </a:r>
            <a:r>
              <a:rPr lang="ru-RU" sz="1400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Угличского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муниципального района Ярославской области;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"/>
              <a:tabLst>
                <a:tab pos="630555" algn="l"/>
              </a:tabLst>
            </a:pP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ГПОУ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ЯО Рыбинский полиграфический колледж;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"/>
              <a:tabLst>
                <a:tab pos="630555" algn="l"/>
              </a:tabLst>
            </a:pP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МОУ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«</a:t>
            </a:r>
            <a:r>
              <a:rPr lang="ru-RU" sz="1400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Кузнечихинская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средняя школа» Ярославского муниципального района Ярославской области;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"/>
              <a:tabLst>
                <a:tab pos="630555" algn="l"/>
              </a:tabLst>
            </a:pP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МБОУ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СОШ с. </a:t>
            </a:r>
            <a:r>
              <a:rPr lang="ru-RU" sz="1400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Аксаитово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муниципального района </a:t>
            </a:r>
            <a:r>
              <a:rPr lang="ru-RU" sz="1400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Татышлинский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район Республики Башкортостан;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"/>
              <a:tabLst>
                <a:tab pos="630555" algn="l"/>
              </a:tabLst>
            </a:pP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ГПОУ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ЯО Рыбинский полиграфический колледж;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"/>
              <a:tabLst>
                <a:tab pos="630555" algn="l"/>
              </a:tabLst>
            </a:pP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МОУ  </a:t>
            </a:r>
            <a:r>
              <a:rPr lang="ru-RU" sz="1400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Козская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средняя школа Первомайского муниципального района Ярославской области.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"/>
              <a:tabLst>
                <a:tab pos="630555" algn="l"/>
              </a:tabLst>
            </a:pP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ГПОУ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ЯО Ярославский градостроительный колледж;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"/>
              <a:tabLst>
                <a:tab pos="630555" algn="l"/>
              </a:tabLst>
            </a:pP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МОУ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СОШ № 3 города Ершова Саратовской области.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27176" y="900287"/>
            <a:ext cx="7021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Дипломы «За социальную значимость работы»</a:t>
            </a:r>
            <a:endParaRPr lang="ru-RU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8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\\srv\RESURS\ФОТО_ВИДЕО ЦЕНТРА РЕСУРС\МЕРОПРИЯТИЯ\ЗДЕСЬ НАМ ЖИТЬ!_17.03.2020\DSC001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144000" cy="5129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-8878"/>
            <a:ext cx="9143999" cy="692696"/>
          </a:xfrm>
          <a:prstGeom prst="rect">
            <a:avLst/>
          </a:prstGeom>
          <a:solidFill>
            <a:srgbClr val="062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-11037" y="137415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ОТКРЫТИЕ ФИНАЛА ВСЕРОССИЙСКОГО КОНКУРСА «ЗДЕСЬ НАМ ЖИТЬ!»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886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ÐÐ°ÑÑÐ¸Ð½ÐºÐ¸ Ð¿Ð¾ Ð·Ð°Ð¿ÑÐ¾ÑÑ Ð¼ÐµÐ´Ð°Ð»Ñ 3 Ð¼ÐµÑÑÐ¾ ÐºÐ°ÑÑÐ¸Ð½Ðº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548680"/>
            <a:ext cx="1299301" cy="143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AutoShape 4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307975" y="794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-8878"/>
            <a:ext cx="9144000" cy="692696"/>
          </a:xfrm>
          <a:prstGeom prst="rect">
            <a:avLst/>
          </a:prstGeom>
          <a:solidFill>
            <a:srgbClr val="062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1722" y="45086"/>
            <a:ext cx="698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cs typeface="Arial" panose="020B0604020202020204" pitchFamily="34" charset="0"/>
              </a:rPr>
              <a:t>«ХУДОЖЕСТВЕННАЯ ПУБЛИЦИСТИКА»</a:t>
            </a:r>
            <a:endParaRPr lang="ru-RU" sz="32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63688" y="1156551"/>
            <a:ext cx="6120680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ГПОУ ЯО Рыбинский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полиграфический колледж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28639" y="1700808"/>
            <a:ext cx="64087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66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«Проектировщик </a:t>
            </a:r>
            <a:r>
              <a:rPr lang="ru-RU" sz="2400" b="1" dirty="0">
                <a:solidFill>
                  <a:srgbClr val="FF66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умной среды – профессия </a:t>
            </a:r>
            <a:r>
              <a:rPr lang="ru-RU" sz="2400" b="1" dirty="0" smtClean="0">
                <a:solidFill>
                  <a:srgbClr val="FF66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будущего»</a:t>
            </a:r>
            <a:endParaRPr lang="ru-RU" sz="24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31640" y="3140968"/>
            <a:ext cx="669674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… Проектировщик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умной среды – профессия, вошедшая в рейтинг самых востребованных на ближайшие двадцать лет. Думаю, в ближайшем будущем разработки 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IT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-технологий в сфере умной среды и умного дома распространятся и станут привычными, не теряя при этом своей актуальности и </a:t>
            </a:r>
            <a:r>
              <a:rPr lang="ru-RU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высокотехнологичности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. 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19124" y="2616460"/>
            <a:ext cx="42098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https://cloud.mail.ru/public/MjpY/uW8SruQiT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682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ÐÐ°ÑÑÐ¸Ð½ÐºÐ¸ Ð¿Ð¾ Ð·Ð°Ð¿ÑÐ¾ÑÑ Ð¼ÐµÐ´Ð°Ð»Ñ 3 Ð¼ÐµÑÑÐ¾ ÐºÐ°ÑÑÐ¸Ð½Ðº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584875"/>
            <a:ext cx="1299301" cy="143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AutoShape 4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307975" y="794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-8878"/>
            <a:ext cx="9144000" cy="692696"/>
          </a:xfrm>
          <a:prstGeom prst="rect">
            <a:avLst/>
          </a:prstGeom>
          <a:solidFill>
            <a:srgbClr val="062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1722" y="45086"/>
            <a:ext cx="698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cs typeface="Arial" panose="020B0604020202020204" pitchFamily="34" charset="0"/>
              </a:rPr>
              <a:t>«ХУДОЖЕСТВЕННАЯ ПУБЛИЦИСТИКА»</a:t>
            </a:r>
            <a:endParaRPr lang="ru-RU" sz="32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07276" y="684096"/>
            <a:ext cx="742922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анимационного творчества «Перспектива» </a:t>
            </a:r>
          </a:p>
          <a:p>
            <a:pPr algn="ctr">
              <a:lnSpc>
                <a:spcPct val="115000"/>
              </a:lnSpc>
            </a:pP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города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Ярославля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184887" y="1484315"/>
            <a:ext cx="6534846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solidFill>
                  <a:srgbClr val="FF66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«Один </a:t>
            </a:r>
            <a:r>
              <a:rPr lang="ru-RU" sz="2400" dirty="0">
                <a:solidFill>
                  <a:srgbClr val="FF66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день из жизни </a:t>
            </a:r>
            <a:r>
              <a:rPr lang="ru-RU" sz="2400" dirty="0" smtClean="0">
                <a:solidFill>
                  <a:srgbClr val="FF66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слесаря-сантехника»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92365" y="2420888"/>
            <a:ext cx="7965468" cy="4109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…В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распоряжении Александра Владимировича есть 9 роботов-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трансформеров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, но три пока находятся в ремонте, а один на перепрограммировании. Слесарю-сантехнику необходимо составить алгоритм действий для каждого робота. В этом ему помогает умная аппаратура, расположенная на рабочем месте.  Через короткий промежуток времени роботы-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трансформеры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отправляются к месту работы, прихватив необходимые материалы. При этом они сами могут превращаться в различные виды транспорта, чтобы достичь намеченного объекта. Там они приступают к работе и устраняют неполадки. Весь процесс работы роботов Александр Владимирович отслеживает на экранах мониторов и в случае необходимости  дает дополнительные команды или направляет для помощи других 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роботов…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662826" y="2001380"/>
            <a:ext cx="3762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https://yadi.sk/i/w1aG6P_cvRP_4w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99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ÐÐ°ÑÑÐ¸Ð½ÐºÐ¸ Ð¿Ð¾ Ð·Ð°Ð¿ÑÐ¾ÑÑ Ð¼ÐµÐ´Ð°Ð»Ñ 3 Ð¼ÐµÑÑÐ¾ ÐºÐ°ÑÑÐ¸Ð½Ðº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90" y="544510"/>
            <a:ext cx="1313181" cy="145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AutoShape 4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307975" y="794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-8878"/>
            <a:ext cx="9144000" cy="692696"/>
          </a:xfrm>
          <a:prstGeom prst="rect">
            <a:avLst/>
          </a:prstGeom>
          <a:solidFill>
            <a:srgbClr val="062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19673" y="75860"/>
            <a:ext cx="7386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«ХУДОЖЕСТВЕННАЯ ПУБЛИЦИСТИКА»</a:t>
            </a:r>
            <a:endParaRPr lang="ru-R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907704" y="693017"/>
            <a:ext cx="6810817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МОУ СОШ №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города Ростова </a:t>
            </a:r>
            <a:endParaRPr lang="ru-RU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15000"/>
              </a:lnSpc>
            </a:pP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Ростовского муниципального района Ярославской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области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211169" y="1507197"/>
            <a:ext cx="28648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FF66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«Здесь </a:t>
            </a:r>
            <a:r>
              <a:rPr lang="ru-RU" sz="2400" dirty="0">
                <a:solidFill>
                  <a:srgbClr val="FF66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нам жить</a:t>
            </a:r>
            <a:r>
              <a:rPr lang="ru-RU" sz="2400" dirty="0" smtClean="0">
                <a:solidFill>
                  <a:srgbClr val="FF66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!»</a:t>
            </a:r>
            <a:endParaRPr lang="ru-RU" sz="2400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259632" y="2100474"/>
            <a:ext cx="3125313" cy="4552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На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славных российских просторах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Раскинулся древний Ростов,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Где княжил когда-то </a:t>
            </a:r>
            <a:r>
              <a:rPr lang="ru-RU" sz="1400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Василько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И Кремль сберёг от врагов.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    Не ведал тогда люд ростовский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    Про сети, тариф </a:t>
            </a:r>
            <a:r>
              <a:rPr lang="ru-RU" sz="1400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ЖеКеХа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,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    Котельных не видывал сроду –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    О том не пеклась голова.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И всё же без труб и котельных,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Без служб и услуг </a:t>
            </a:r>
            <a:r>
              <a:rPr lang="ru-RU" sz="1400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ЖеКеХа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Ростов назывался Великим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И славу пронёс на века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.</a:t>
            </a:r>
          </a:p>
          <a:p>
            <a:pPr lvl="0" algn="ctr">
              <a:lnSpc>
                <a:spcPct val="115000"/>
              </a:lnSpc>
            </a:pP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Под ханом Мамаем мы были.</a:t>
            </a:r>
          </a:p>
          <a:p>
            <a:pPr lvl="0" algn="ctr">
              <a:lnSpc>
                <a:spcPct val="115000"/>
              </a:lnSpc>
            </a:pP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    Но русский народ не сломить!</a:t>
            </a:r>
          </a:p>
          <a:p>
            <a:pPr lvl="0" algn="ctr">
              <a:lnSpc>
                <a:spcPct val="115000"/>
              </a:lnSpc>
            </a:pP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    И в сердце набатом звучало:</a:t>
            </a:r>
          </a:p>
          <a:p>
            <a:pPr lvl="0" algn="ctr">
              <a:lnSpc>
                <a:spcPct val="115000"/>
              </a:lnSpc>
            </a:pP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    Не хану, </a:t>
            </a:r>
            <a:r>
              <a:rPr lang="ru-RU" sz="1400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ростовцам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здесь жить!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076056" y="1511000"/>
            <a:ext cx="3858489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Мы предкам должны поклониться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За лес сбережённый, холмы,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За озеро </a:t>
            </a:r>
            <a:r>
              <a:rPr lang="ru-RU" sz="1400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Неро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, в котором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Когда-то водились сомы.</a:t>
            </a:r>
          </a:p>
          <a:p>
            <a:pPr lvl="0" algn="ctr">
              <a:lnSpc>
                <a:spcPct val="115000"/>
              </a:lnSpc>
            </a:pP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Теперь из нас вынули душу.</a:t>
            </a:r>
          </a:p>
          <a:p>
            <a:pPr lvl="0" algn="ctr">
              <a:lnSpc>
                <a:spcPct val="115000"/>
              </a:lnSpc>
            </a:pP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    Природу – не бережём!     </a:t>
            </a:r>
          </a:p>
          <a:p>
            <a:pPr lvl="0" algn="ctr">
              <a:lnSpc>
                <a:spcPct val="115000"/>
              </a:lnSpc>
            </a:pP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    Сливаем везде нечистоты,</a:t>
            </a:r>
          </a:p>
          <a:p>
            <a:pPr lvl="0" algn="ctr">
              <a:lnSpc>
                <a:spcPct val="115000"/>
              </a:lnSpc>
            </a:pP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    Как будто живём одним днём. </a:t>
            </a:r>
            <a:endParaRPr lang="ru-RU" sz="1400" dirty="0" smtClean="0">
              <a:solidFill>
                <a:srgbClr val="00206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lvl="0" algn="ctr">
              <a:lnSpc>
                <a:spcPct val="115000"/>
              </a:lnSpc>
            </a:pP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Емеля 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и то б возмутился:</a:t>
            </a:r>
          </a:p>
          <a:p>
            <a:pPr lvl="0" algn="ctr">
              <a:lnSpc>
                <a:spcPct val="115000"/>
              </a:lnSpc>
            </a:pP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«Не выловить больше </a:t>
            </a:r>
            <a:r>
              <a:rPr lang="ru-RU" sz="1400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щурей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!»</a:t>
            </a:r>
          </a:p>
          <a:p>
            <a:pPr lvl="0" algn="ctr">
              <a:lnSpc>
                <a:spcPct val="115000"/>
              </a:lnSpc>
            </a:pP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К главе бы Лосю обратился:</a:t>
            </a:r>
          </a:p>
          <a:p>
            <a:pPr lvl="0" algn="ctr">
              <a:lnSpc>
                <a:spcPct val="115000"/>
              </a:lnSpc>
            </a:pP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«Спасай-ка Ростов поскорей!»</a:t>
            </a:r>
          </a:p>
          <a:p>
            <a:pPr lvl="0" algn="ctr">
              <a:lnSpc>
                <a:spcPct val="115000"/>
              </a:lnSpc>
            </a:pP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    Я очень люблю родной город</a:t>
            </a:r>
          </a:p>
          <a:p>
            <a:pPr lvl="0" algn="ctr">
              <a:lnSpc>
                <a:spcPct val="115000"/>
              </a:lnSpc>
            </a:pP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    И всех призываю любить!</a:t>
            </a:r>
          </a:p>
          <a:p>
            <a:pPr lvl="0" algn="ctr">
              <a:lnSpc>
                <a:spcPct val="115000"/>
              </a:lnSpc>
            </a:pP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    Пришельцы нам не помогут:</a:t>
            </a:r>
          </a:p>
          <a:p>
            <a:pPr lvl="0" algn="ctr">
              <a:lnSpc>
                <a:spcPct val="115000"/>
              </a:lnSpc>
            </a:pP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    Не им, а </a:t>
            </a:r>
            <a:r>
              <a:rPr lang="ru-RU" sz="1400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ростовцам</a:t>
            </a: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здесь жить!</a:t>
            </a:r>
          </a:p>
          <a:p>
            <a:pPr lvl="0" algn="ctr">
              <a:lnSpc>
                <a:spcPct val="115000"/>
              </a:lnSpc>
            </a:pP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Сомкнёмте ж ряды, как солдаты,</a:t>
            </a:r>
          </a:p>
          <a:p>
            <a:pPr lvl="0" algn="ctr">
              <a:lnSpc>
                <a:spcPct val="115000"/>
              </a:lnSpc>
            </a:pP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Чтоб город от бед защитить.</a:t>
            </a:r>
          </a:p>
          <a:p>
            <a:pPr lvl="0" algn="ctr">
              <a:lnSpc>
                <a:spcPct val="115000"/>
              </a:lnSpc>
            </a:pP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И пусть прозвучит набатом:</a:t>
            </a:r>
          </a:p>
          <a:p>
            <a:pPr lvl="0" algn="ctr">
              <a:lnSpc>
                <a:spcPct val="115000"/>
              </a:lnSpc>
            </a:pPr>
            <a:r>
              <a:rPr lang="ru-RU" sz="14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Здесь Нам жить! Здесь Нам жить!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149246" y="2492895"/>
            <a:ext cx="3150096" cy="56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1400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lvl="0" algn="ctr">
              <a:lnSpc>
                <a:spcPct val="115000"/>
              </a:lnSpc>
            </a:pPr>
            <a:endParaRPr lang="ru-RU" sz="1400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99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ÐÐ°ÑÑÐ¸Ð½ÐºÐ¸ Ð¿Ð¾ Ð·Ð°Ð¿ÑÐ¾ÑÑ Ð¼ÐµÐ´Ð°Ð»Ñ 3 Ð¼ÐµÑÑÐ¾ ÐºÐ°ÑÑÐ¸Ð½Ðº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64" y="599080"/>
            <a:ext cx="1313181" cy="145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AutoShape 4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307975" y="794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-8878"/>
            <a:ext cx="9144000" cy="692696"/>
          </a:xfrm>
          <a:prstGeom prst="rect">
            <a:avLst/>
          </a:prstGeom>
          <a:solidFill>
            <a:srgbClr val="062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19673" y="75860"/>
            <a:ext cx="7386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«ХУДОЖЕСТВЕННАЯ ПУБЛИЦИСТИКА»</a:t>
            </a:r>
            <a:endParaRPr lang="ru-R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95736" y="854927"/>
            <a:ext cx="5904656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МОУ «Основная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школа № 35 </a:t>
            </a:r>
            <a:endParaRPr lang="ru-RU" sz="2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5000"/>
              </a:lnSpc>
            </a:pP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имени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Героя Советского Союза Н.А. Кривова» </a:t>
            </a:r>
            <a:endParaRPr lang="ru-RU" sz="2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5000"/>
              </a:lnSpc>
            </a:pP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города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Ярославля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07975" y="2389255"/>
            <a:ext cx="397599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66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«Экономия </a:t>
            </a:r>
            <a:r>
              <a:rPr lang="ru-RU" sz="3200" b="1" dirty="0">
                <a:solidFill>
                  <a:srgbClr val="FF66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электроэнергии»</a:t>
            </a:r>
            <a:endParaRPr lang="ru-RU" sz="3200" b="1" dirty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09889" y="2389255"/>
            <a:ext cx="4238575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Существует правило</a:t>
            </a:r>
          </a:p>
          <a:p>
            <a:pPr algn="ctr">
              <a:spcAft>
                <a:spcPts val="0"/>
              </a:spcAft>
            </a:pP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Совершенно правильно:</a:t>
            </a:r>
          </a:p>
          <a:p>
            <a:pPr algn="ctr">
              <a:spcAft>
                <a:spcPts val="0"/>
              </a:spcAft>
            </a:pP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Только тот народ богат</a:t>
            </a:r>
          </a:p>
          <a:p>
            <a:pPr algn="ctr">
              <a:spcAft>
                <a:spcPts val="0"/>
              </a:spcAft>
            </a:pP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Где энергию щадят,</a:t>
            </a:r>
          </a:p>
          <a:p>
            <a:pPr algn="ctr">
              <a:spcAft>
                <a:spcPts val="0"/>
              </a:spcAft>
            </a:pP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Где во всем царит расчет,</a:t>
            </a:r>
          </a:p>
          <a:p>
            <a:pPr algn="ctr">
              <a:spcAft>
                <a:spcPts val="0"/>
              </a:spcAft>
            </a:pP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И всему известен счет.</a:t>
            </a:r>
          </a:p>
          <a:p>
            <a:pPr algn="ctr">
              <a:spcAft>
                <a:spcPts val="0"/>
              </a:spcAft>
            </a:pP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 </a:t>
            </a:r>
          </a:p>
          <a:p>
            <a:pPr algn="ctr">
              <a:spcAft>
                <a:spcPts val="0"/>
              </a:spcAft>
            </a:pP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Чтобы был эффект побольше,</a:t>
            </a:r>
          </a:p>
          <a:p>
            <a:pPr algn="ctr">
              <a:spcAft>
                <a:spcPts val="0"/>
              </a:spcAft>
            </a:pP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Каждый это делать должен:</a:t>
            </a:r>
          </a:p>
          <a:p>
            <a:pPr algn="ctr">
              <a:spcAft>
                <a:spcPts val="0"/>
              </a:spcAft>
            </a:pP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Дома, в школе, на работе,</a:t>
            </a:r>
          </a:p>
          <a:p>
            <a:pPr algn="ctr">
              <a:spcAft>
                <a:spcPts val="0"/>
              </a:spcAft>
            </a:pP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Надо дружно приналечь</a:t>
            </a:r>
          </a:p>
          <a:p>
            <a:pPr algn="ctr">
              <a:spcAft>
                <a:spcPts val="0"/>
              </a:spcAft>
            </a:pP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И энергию сберечь!</a:t>
            </a:r>
          </a:p>
          <a:p>
            <a:pPr algn="ctr">
              <a:spcAft>
                <a:spcPts val="0"/>
              </a:spcAft>
            </a:pP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 </a:t>
            </a:r>
          </a:p>
          <a:p>
            <a:pPr algn="ctr">
              <a:spcAft>
                <a:spcPts val="0"/>
              </a:spcAft>
            </a:pP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Беречь всегда, беречь везде,</a:t>
            </a:r>
          </a:p>
          <a:p>
            <a:pPr algn="ctr">
              <a:spcAft>
                <a:spcPts val="0"/>
              </a:spcAft>
            </a:pP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Беречь на суше и в воде,</a:t>
            </a:r>
          </a:p>
          <a:p>
            <a:pPr algn="ctr">
              <a:spcAft>
                <a:spcPts val="0"/>
              </a:spcAft>
            </a:pP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Чем больше света сбережем,</a:t>
            </a:r>
          </a:p>
          <a:p>
            <a:pPr algn="ctr">
              <a:spcAft>
                <a:spcPts val="0"/>
              </a:spcAft>
            </a:pP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Тем лучше все мы заживем!</a:t>
            </a:r>
            <a:endParaRPr lang="ru-RU" sz="1600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57336" y="4528302"/>
            <a:ext cx="38772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2060"/>
                </a:solidFill>
                <a:latin typeface="Arial"/>
                <a:ea typeface="Times New Roman"/>
              </a:rPr>
              <a:t>Если в школе или дома будет зря гореть одна лампочка в 100 ватт в течении 10 часов, то она израсходует впустую 1 кВт/ч энергии. Ее достаточно, чтобы выплавить 104 кг чугуна или  испечь 36 кг хлеба.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11" name="WordArt 2"/>
          <p:cNvSpPr>
            <a:spLocks noChangeArrowheads="1" noChangeShapeType="1" noTextEdit="1"/>
          </p:cNvSpPr>
          <p:nvPr/>
        </p:nvSpPr>
        <p:spPr bwMode="auto">
          <a:xfrm>
            <a:off x="406699" y="4218037"/>
            <a:ext cx="2679700" cy="2159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3600" kern="10" spc="0" dirty="0" smtClean="0">
                <a:ln>
                  <a:noFill/>
                </a:ln>
                <a:solidFill>
                  <a:srgbClr val="800000"/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</a:rPr>
              <a:t>Знаете, ли Вы:</a:t>
            </a:r>
            <a:endParaRPr lang="ru-RU" sz="3600" kern="10" spc="0" dirty="0">
              <a:ln>
                <a:noFill/>
              </a:ln>
              <a:solidFill>
                <a:srgbClr val="800000"/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Impac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6481" y="3573016"/>
            <a:ext cx="35189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https://yadi.sk/i/T-cD4tTTFl-HOw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03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ÐÐ°ÑÑÐ¸Ð½ÐºÐ¸ Ð¿Ð¾ Ð·Ð°Ð¿ÑÐ¾ÑÑ Ð¼ÐµÐ´Ð°Ð»Ñ 3 Ð¼ÐµÑÑÐ¾ ÐºÐ°ÑÑÐ¸Ð½Ðº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12" y="571671"/>
            <a:ext cx="1299301" cy="143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AutoShape 4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307975" y="794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-8878"/>
            <a:ext cx="9144000" cy="692696"/>
          </a:xfrm>
          <a:prstGeom prst="rect">
            <a:avLst/>
          </a:prstGeom>
          <a:solidFill>
            <a:srgbClr val="062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19673" y="75860"/>
            <a:ext cx="7386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«ХУДОЖЕСТВЕННАЯ ПУБЛИЦИСТИКА»</a:t>
            </a:r>
            <a:endParaRPr lang="ru-R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37954" y="980728"/>
            <a:ext cx="6635145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МОУ «Средняя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школа № 77» города Ярославля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902486" y="1490444"/>
            <a:ext cx="6106079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FF66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«Супер вредная батарейка </a:t>
            </a:r>
            <a:r>
              <a:rPr lang="ru-RU" sz="2400" b="1" dirty="0" err="1">
                <a:solidFill>
                  <a:srgbClr val="FF66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Минуси</a:t>
            </a:r>
            <a:r>
              <a:rPr lang="ru-RU" sz="2400" b="1" dirty="0">
                <a:solidFill>
                  <a:srgbClr val="FF66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2760792"/>
            <a:ext cx="784887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Жили-были две батарейки </a:t>
            </a:r>
            <a:r>
              <a:rPr lang="ru-RU" dirty="0" err="1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Минуси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и </a:t>
            </a:r>
            <a:r>
              <a:rPr lang="ru-RU" dirty="0" err="1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Плюси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. Их жизнь была прекрасной: им могла позавидовать любая батарейка. Что совсем не удивительно! Ведь кому не понравится каждый день кататься на весёлой и заводной машинке. Каждое их утро начиналось с того, что они заводили игрушечную машинку, хозяином которой был мальчик Петя. Петя обожал свою гоночную машину и постоянно с ней играл. </a:t>
            </a:r>
            <a:r>
              <a:rPr lang="ru-RU" dirty="0" err="1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Минуси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и </a:t>
            </a:r>
            <a:r>
              <a:rPr lang="ru-RU" dirty="0" err="1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Плюси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не могли нарадоваться: "Как здорово гонять на огромной скорости по всем комнатам в доме!" Но однажды в самый печальный день своей жизни сестренки не смогли завести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машину…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59832" y="2132856"/>
            <a:ext cx="35830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https://yadi.sk/i/1oz_z9uLKnspoA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99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\\srv\RESURS\ФОТО_ВИДЕО ЦЕНТРА РЕСУРС\МЕРОПРИЯТИЯ\ЗДЕСЬ НАМ ЖИТЬ!_17.03.2020\DSC003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4219"/>
            <a:ext cx="9144000" cy="5129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-8878"/>
            <a:ext cx="9144000" cy="692696"/>
          </a:xfrm>
          <a:prstGeom prst="rect">
            <a:avLst/>
          </a:prstGeom>
          <a:solidFill>
            <a:srgbClr val="062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91464"/>
            <a:ext cx="8963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ПОБЕДИТЕЛИ В НОМИНАЦИИ«ХУДОЖЕСТВЕННАЯ ПУБЛИЦИСТИКА»</a:t>
            </a:r>
            <a:endPara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39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AutoShape 4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307975" y="794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-8878"/>
            <a:ext cx="9144000" cy="692696"/>
          </a:xfrm>
          <a:prstGeom prst="rect">
            <a:avLst/>
          </a:prstGeom>
          <a:solidFill>
            <a:srgbClr val="062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08105" y="20362"/>
            <a:ext cx="338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«ПЛАКАТЫ»</a:t>
            </a:r>
            <a:endParaRPr lang="ru-RU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C:\Users\User\Desktop\iz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556796"/>
            <a:ext cx="5042046" cy="3704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23352" y="1916832"/>
            <a:ext cx="2162708" cy="2339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80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142</a:t>
            </a:r>
            <a:r>
              <a:rPr lang="ru-RU" sz="6600" b="1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40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работы</a:t>
            </a:r>
            <a:r>
              <a:rPr lang="ru-RU" sz="66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endParaRPr lang="ru-RU" sz="6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99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AutoShape 4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307975" y="794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-8878"/>
            <a:ext cx="9144000" cy="692696"/>
          </a:xfrm>
          <a:prstGeom prst="rect">
            <a:avLst/>
          </a:prstGeom>
          <a:solidFill>
            <a:srgbClr val="062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08105" y="20362"/>
            <a:ext cx="338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«ПЛАКАТЫ»</a:t>
            </a:r>
            <a:endParaRPr lang="ru-RU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C:\Users\User\Desktop\iz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828344"/>
            <a:ext cx="1093289" cy="803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43607" y="1700808"/>
            <a:ext cx="7576393" cy="46228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"/>
              <a:tabLst>
                <a:tab pos="630555" algn="l"/>
              </a:tabLst>
            </a:pP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ГПОУ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ЯО Рыбинский полиграфический 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колледж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15000"/>
              </a:lnSpc>
              <a:buFont typeface="Symbol"/>
              <a:buChar char=""/>
              <a:tabLst>
                <a:tab pos="630555" algn="l"/>
              </a:tabLst>
            </a:pP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ГПОУ ЯО Ярославский градостроительный колледж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"/>
              <a:tabLst>
                <a:tab pos="630555" algn="l"/>
              </a:tabLst>
            </a:pP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МОУ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СОШ № 8 г. Углича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Угличского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МР Ярославской области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"/>
              <a:tabLst>
                <a:tab pos="630555" algn="l"/>
              </a:tabLst>
            </a:pP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МОУ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ДО Центр внешкольной работы Ростовского 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МР Ярославской области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"/>
              <a:tabLst>
                <a:tab pos="630555" algn="l"/>
              </a:tabLst>
            </a:pP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МОУ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Вареговская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СОШ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Большесельского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МР Ярославской области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"/>
              <a:tabLst>
                <a:tab pos="630555" algn="l"/>
              </a:tabLst>
            </a:pP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МБОУ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«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Криушинская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средняя общеобразовательная школа»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Нижегородской 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области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"/>
              <a:tabLst>
                <a:tab pos="630555" algn="l"/>
              </a:tabLst>
            </a:pP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ГБОУ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СОШ № 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1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с. Обшаровка муниципального района Приволжский Самарской 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области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"/>
              <a:tabLst>
                <a:tab pos="630555" algn="l"/>
              </a:tabLst>
            </a:pP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МОУ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ДО «Межшкольный учебный центр Кировского и Ленинского района» города 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Ярославля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15000"/>
              </a:lnSpc>
              <a:buFont typeface="Symbol"/>
              <a:buChar char=""/>
              <a:tabLst>
                <a:tab pos="630555" algn="l"/>
              </a:tabLst>
            </a:pP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МОУ «Средняя школа № 77» города Ярославля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"/>
              <a:tabLst>
                <a:tab pos="630555" algn="l"/>
              </a:tabLst>
            </a:pP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МОУ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«Левобережная средняя школа  города Тутаева»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Тутаевского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  муниципального района Ярославской 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области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"/>
              <a:tabLst>
                <a:tab pos="630555" algn="l"/>
              </a:tabLst>
            </a:pP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МОУ </a:t>
            </a:r>
            <a:r>
              <a:rPr lang="ru-RU" sz="1600" dirty="0" err="1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Шурскольская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СОШ Ростовского 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МР Ярославской области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03648" y="999189"/>
            <a:ext cx="7416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Дипломы «За социальную значимость работы»</a:t>
            </a:r>
            <a:endParaRPr lang="ru-RU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79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AutoShape 4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307975" y="794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-8878"/>
            <a:ext cx="9144000" cy="692696"/>
          </a:xfrm>
          <a:prstGeom prst="rect">
            <a:avLst/>
          </a:prstGeom>
          <a:solidFill>
            <a:srgbClr val="062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08105" y="20362"/>
            <a:ext cx="338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«ПЛАКАТЫ»</a:t>
            </a:r>
            <a:endParaRPr lang="ru-RU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87624" y="811451"/>
            <a:ext cx="6984778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ГПОУ ЯО Рыбинский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полиграфический колледж</a:t>
            </a:r>
          </a:p>
        </p:txBody>
      </p:sp>
      <p:pic>
        <p:nvPicPr>
          <p:cNvPr id="11266" name="Picture 2" descr="\\srv\OPK\ОТЧЁТЫ\Белякова\2020 г\1_Январь_2020\10_Работы_Здесь нам жить\2_Номинации_Работы\+Плакат_Здесь нам жить\277_Алиев Александ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915" y="1340768"/>
            <a:ext cx="7359511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126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AutoShape 4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307975" y="794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-8878"/>
            <a:ext cx="9144000" cy="692696"/>
          </a:xfrm>
          <a:prstGeom prst="rect">
            <a:avLst/>
          </a:prstGeom>
          <a:solidFill>
            <a:srgbClr val="062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08105" y="20362"/>
            <a:ext cx="338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«ПЛАКАТЫ»</a:t>
            </a:r>
            <a:endParaRPr lang="ru-RU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189190" y="1196752"/>
            <a:ext cx="3744415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ГПОУ ЯО Ярославский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градостроительный колледж</a:t>
            </a:r>
          </a:p>
        </p:txBody>
      </p:sp>
      <p:pic>
        <p:nvPicPr>
          <p:cNvPr id="10242" name="Picture 2" descr="\\srv\OPK\ОТЧЁТЫ\Белякова\2020 г\1_Январь_2020\10_Работы_Здесь нам жить\2_Номинации_Работы\+Плакат_Здесь нам жить\118_Калошин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56" y="683818"/>
            <a:ext cx="4355976" cy="615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724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sun1-19.userapi.com/wS_j9sy8H4ANp4yRZClSA7aP2MIen8RcuZTm4Q/FzAZrlM96T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44" t="15401" r="11132" b="6724"/>
          <a:stretch/>
        </p:blipFill>
        <p:spPr bwMode="auto">
          <a:xfrm>
            <a:off x="2483769" y="1945289"/>
            <a:ext cx="6637796" cy="475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AutoShape 4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307975" y="794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-8878"/>
            <a:ext cx="9144000" cy="692696"/>
          </a:xfrm>
          <a:prstGeom prst="rect">
            <a:avLst/>
          </a:prstGeom>
          <a:solidFill>
            <a:srgbClr val="062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11761" y="45086"/>
            <a:ext cx="6660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ОРГАНИЗАТОР КОНКУРСА</a:t>
            </a:r>
            <a:endParaRPr lang="ru-RU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9" t="10000" r="34585" b="75912"/>
          <a:stretch/>
        </p:blipFill>
        <p:spPr bwMode="auto">
          <a:xfrm>
            <a:off x="0" y="691086"/>
            <a:ext cx="5935114" cy="1063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55573" y="5123445"/>
            <a:ext cx="2256187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Гудков Александр Николаевич</a:t>
            </a:r>
            <a:r>
              <a:rPr lang="ru-RU" sz="1400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, заместитель директора департамента образования Ярославской области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5573" y="1945289"/>
            <a:ext cx="21841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Открытие финального мероприятия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62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AutoShape 4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307975" y="794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-8878"/>
            <a:ext cx="9144000" cy="692696"/>
          </a:xfrm>
          <a:prstGeom prst="rect">
            <a:avLst/>
          </a:prstGeom>
          <a:solidFill>
            <a:srgbClr val="062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08105" y="20362"/>
            <a:ext cx="338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«ПЛАКАТЫ»</a:t>
            </a:r>
            <a:endParaRPr lang="ru-RU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43608" y="836712"/>
            <a:ext cx="7344816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ГПОУ ЯО Ярославский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градостроительный 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колледж</a:t>
            </a: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0" name="Picture 2" descr="\\srv\OPK\ОТЧЁТЫ\Белякова\2020 г\1_Январь_2020\10_Работы_Здесь нам жить\2_Номинации_Работы\+Плакат_Здесь нам жить\51_Е.Г.РЯБОВА Монтажная область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282" y="1390303"/>
            <a:ext cx="7374653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5068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AutoShape 4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307975" y="794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-8878"/>
            <a:ext cx="9144000" cy="692696"/>
          </a:xfrm>
          <a:prstGeom prst="rect">
            <a:avLst/>
          </a:prstGeom>
          <a:solidFill>
            <a:srgbClr val="062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08105" y="20362"/>
            <a:ext cx="338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«ПЛАКАТЫ»</a:t>
            </a:r>
            <a:endParaRPr lang="ru-RU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5575" y="683967"/>
            <a:ext cx="873690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МОУ ДО Центр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внешкольной работы </a:t>
            </a:r>
            <a:endParaRPr lang="ru-RU" sz="2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5000"/>
              </a:lnSpc>
            </a:pP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Ростовского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муниципального 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района Ярославской области</a:t>
            </a: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4" name="Picture 2" descr="\\srv\OPK\ОТЧЁТЫ\Белякова\2020 г\1_Январь_2020\10_Работы_Здесь нам жить\2_Номинации_Работы\+Плакат_Здесь нам жить\175_Все делай воврем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00808"/>
            <a:ext cx="6840760" cy="4928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152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AutoShape 4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307975" y="794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-8878"/>
            <a:ext cx="9144000" cy="692696"/>
          </a:xfrm>
          <a:prstGeom prst="rect">
            <a:avLst/>
          </a:prstGeom>
          <a:solidFill>
            <a:srgbClr val="062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08105" y="20362"/>
            <a:ext cx="338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«ПЛАКАТЫ»</a:t>
            </a:r>
            <a:endParaRPr lang="ru-RU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91680" y="764704"/>
            <a:ext cx="6048672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МОУ «Средняя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школа № 77» города Ярославля</a:t>
            </a:r>
          </a:p>
        </p:txBody>
      </p:sp>
      <p:pic>
        <p:nvPicPr>
          <p:cNvPr id="14338" name="Picture 2" descr="\\srv\OPK\ОТЧЁТЫ\Белякова\2020 г\1_Январь_2020\10_Работы_Здесь нам жить\2_Номинации_Работы\+Плакат_Здесь нам жить\209_Чувилина Любовь - Средняя школа №7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402" y="1318769"/>
            <a:ext cx="7059227" cy="540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93755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AutoShape 4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307975" y="794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-8878"/>
            <a:ext cx="9144000" cy="692696"/>
          </a:xfrm>
          <a:prstGeom prst="rect">
            <a:avLst/>
          </a:prstGeom>
          <a:solidFill>
            <a:srgbClr val="062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08105" y="20362"/>
            <a:ext cx="338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«ПЛАКАТЫ»</a:t>
            </a:r>
            <a:endParaRPr lang="ru-RU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764704"/>
            <a:ext cx="799288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МОУ </a:t>
            </a:r>
            <a:r>
              <a:rPr lang="ru-RU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Шурскольская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СОШ </a:t>
            </a:r>
          </a:p>
          <a:p>
            <a:pPr algn="ctr">
              <a:lnSpc>
                <a:spcPct val="115000"/>
              </a:lnSpc>
            </a:pP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Ростовского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муниципального 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района Ярославской области</a:t>
            </a: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2" name="Picture 2" descr="\\srv\OPK\ОТЧЁТЫ\Белякова\2020 г\1_Январь_2020\10_Работы_Здесь нам жить\2_Номинации_Работы\+Плакат_Здесь нам жить\160_Шевчук Полина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8" b="7697"/>
          <a:stretch/>
        </p:blipFill>
        <p:spPr bwMode="auto">
          <a:xfrm>
            <a:off x="755576" y="1564922"/>
            <a:ext cx="7714750" cy="5032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399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\\srv\OPK\ОТЧЁТЫ\Белякова\2020 г\1_Январь_2020\10_Работы_Здесь нам жить\2_Номинации_Работы\+Плакат_Здесь нам жить\65_Раздельный сбор отходов. Пегова Елизавета 2 кл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36933"/>
            <a:ext cx="7262739" cy="518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31640" y="836714"/>
            <a:ext cx="673224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ГБОУ СОШ №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с. Обшаровка муниципального района Приволжский Самарской области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-8878"/>
            <a:ext cx="9144000" cy="692696"/>
          </a:xfrm>
          <a:prstGeom prst="rect">
            <a:avLst/>
          </a:prstGeom>
          <a:solidFill>
            <a:srgbClr val="062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08105" y="20362"/>
            <a:ext cx="338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«ПЛАКАТЫ»</a:t>
            </a:r>
            <a:endParaRPr lang="ru-RU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35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864593"/>
            <a:ext cx="70202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МБОУ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Криушинская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СОШ»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Нижегородской области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-8878"/>
            <a:ext cx="9144000" cy="692696"/>
          </a:xfrm>
          <a:prstGeom prst="rect">
            <a:avLst/>
          </a:prstGeom>
          <a:solidFill>
            <a:srgbClr val="062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08105" y="20362"/>
            <a:ext cx="338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«ПЛАКАТЫ»</a:t>
            </a:r>
            <a:endParaRPr lang="ru-RU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506" name="Picture 2" descr="\\srv\OPK\ОТЧЁТЫ\Белякова\2020 г\1_Январь_2020\10_Работы_Здесь нам жить\2_Номинации_Работы\+Плакат_Здесь нам жить\27_Берегите электроэнергию_Кузнецова Ксен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16" y="1412776"/>
            <a:ext cx="7659167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089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797128"/>
            <a:ext cx="68762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МОУ ВАРЕГОВСКАЯ СОШ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Большесельский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МР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-8878"/>
            <a:ext cx="9144000" cy="692696"/>
          </a:xfrm>
          <a:prstGeom prst="rect">
            <a:avLst/>
          </a:prstGeom>
          <a:solidFill>
            <a:srgbClr val="062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08105" y="20362"/>
            <a:ext cx="338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«ПЛАКАТЫ»</a:t>
            </a:r>
            <a:endParaRPr lang="ru-RU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554" name="Picture 2" descr="\\srv\OPK\ОТЧЁТЫ\Белякова\2020 г\1_Январь_2020\10_Работы_Здесь нам жить\2_Номинации_Работы\+Плакат_Здесь нам жить\86_Кремешева Полина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91"/>
          <a:stretch/>
        </p:blipFill>
        <p:spPr bwMode="auto">
          <a:xfrm>
            <a:off x="899592" y="1268822"/>
            <a:ext cx="7524328" cy="5406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188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17848" y="847789"/>
            <a:ext cx="73083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МОУ ДО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«Межшкольный учебный центр Кировского </a:t>
            </a:r>
            <a:endParaRPr lang="ru-RU" sz="2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Ленинского района» города Ярославля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-8878"/>
            <a:ext cx="9144000" cy="692696"/>
          </a:xfrm>
          <a:prstGeom prst="rect">
            <a:avLst/>
          </a:prstGeom>
          <a:solidFill>
            <a:srgbClr val="062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08105" y="20362"/>
            <a:ext cx="338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«ПЛАКАТЫ»</a:t>
            </a:r>
            <a:endParaRPr lang="ru-RU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530" name="Picture 2" descr="\\srv\OPK\ОТЧЁТЫ\Белякова\2020 г\1_Январь_2020\10_Работы_Здесь нам жить\2_Номинации_Работы\+Плакат_Здесь нам жить\251_профессии будущего в энергетике_Сошникова Надя_12 лет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388" y="1700808"/>
            <a:ext cx="7523224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188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836712"/>
            <a:ext cx="71642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МОУ СОШ №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г. Углича </a:t>
            </a:r>
            <a:endParaRPr lang="ru-RU" sz="2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Угличского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муниципального района Ярославской области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-8878"/>
            <a:ext cx="9144000" cy="692696"/>
          </a:xfrm>
          <a:prstGeom prst="rect">
            <a:avLst/>
          </a:prstGeom>
          <a:solidFill>
            <a:srgbClr val="062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08105" y="20362"/>
            <a:ext cx="338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«ПЛАКАТЫ»</a:t>
            </a:r>
            <a:endParaRPr lang="ru-RU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578" name="Picture 2" descr="\\srv\OPK\ОТЧЁТЫ\Белякова\2020 г\1_Январь_2020\10_Работы_Здесь нам жить\2_Номинации_Работы\+Плакат_Здесь нам жить\253_Росякова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659" y="1544598"/>
            <a:ext cx="6754217" cy="521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85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836712"/>
            <a:ext cx="70922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МОУ СОШ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 8 г. Углича </a:t>
            </a:r>
            <a:endParaRPr lang="ru-RU" sz="20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Угличского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муниципального района Ярославской области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-8878"/>
            <a:ext cx="9144000" cy="692696"/>
          </a:xfrm>
          <a:prstGeom prst="rect">
            <a:avLst/>
          </a:prstGeom>
          <a:solidFill>
            <a:srgbClr val="062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08105" y="20362"/>
            <a:ext cx="338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«ПЛАКАТЫ»</a:t>
            </a:r>
            <a:endParaRPr lang="ru-RU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602" name="Picture 2" descr="\\srv\OPK\ОТЧЁТЫ\Белякова\2020 г\1_Январь_2020\10_Работы_Здесь нам жить\2_Номинации_Работы\+Плакат_Здесь нам жить\184_Эко-площадк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30" y="1524010"/>
            <a:ext cx="7264739" cy="509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343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AutoShape 4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307975" y="794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-8878"/>
            <a:ext cx="9144000" cy="692696"/>
          </a:xfrm>
          <a:prstGeom prst="rect">
            <a:avLst/>
          </a:prstGeom>
          <a:solidFill>
            <a:srgbClr val="062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11761" y="45086"/>
            <a:ext cx="6660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ОРГАНИЗАТОР КОНКУРСА</a:t>
            </a:r>
            <a:endParaRPr lang="ru-RU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6" t="5584" r="21973" b="7693"/>
          <a:stretch/>
        </p:blipFill>
        <p:spPr bwMode="auto">
          <a:xfrm>
            <a:off x="983066" y="684587"/>
            <a:ext cx="7177867" cy="6174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4639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AutoShape 4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307975" y="794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-8878"/>
            <a:ext cx="9144000" cy="692696"/>
          </a:xfrm>
          <a:prstGeom prst="rect">
            <a:avLst/>
          </a:prstGeom>
          <a:solidFill>
            <a:srgbClr val="062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08105" y="20362"/>
            <a:ext cx="338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«ПЛАКАТЫ»</a:t>
            </a:r>
            <a:endParaRPr lang="ru-RU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46155" y="794713"/>
            <a:ext cx="705423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МОУ «Левобережная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средняя школа  города Тутаева» </a:t>
            </a:r>
            <a:r>
              <a:rPr lang="ru-RU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Тутаевского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 муниципального 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района</a:t>
            </a:r>
          </a:p>
          <a:p>
            <a:pPr lvl="0" algn="ctr"/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Ярославской области</a:t>
            </a: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6" name="Picture 2" descr="\\srv\OPK\ОТЧЁТЫ\Белякова\2020 г\1_Январь_2020\10_Работы_Здесь нам жить\2_Номинации_Работы\+Плакат_Здесь нам жить\258_Теленкова Алин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901" y="1813824"/>
            <a:ext cx="6502803" cy="487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459708" y="6165304"/>
            <a:ext cx="27194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«Сбережем вместе»</a:t>
            </a:r>
          </a:p>
        </p:txBody>
      </p:sp>
    </p:spTree>
    <p:extLst>
      <p:ext uri="{BB962C8B-B14F-4D97-AF65-F5344CB8AC3E}">
        <p14:creationId xmlns:p14="http://schemas.microsoft.com/office/powerpoint/2010/main" val="217399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ÐÐ°ÑÑÐ¸Ð½ÐºÐ¸ Ð¿Ð¾ Ð·Ð°Ð¿ÑÐ¾ÑÑ Ð¼ÐµÐ´Ð°Ð»Ñ 3 Ð¼ÐµÑÑÐ¾ ÐºÐ°ÑÑÐ¸Ð½Ðº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603252"/>
            <a:ext cx="1299301" cy="143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AutoShape 4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307975" y="794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-8878"/>
            <a:ext cx="9144000" cy="692696"/>
          </a:xfrm>
          <a:prstGeom prst="rect">
            <a:avLst/>
          </a:prstGeom>
          <a:solidFill>
            <a:srgbClr val="062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08105" y="20362"/>
            <a:ext cx="338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«ПЛАКАТЫ»</a:t>
            </a:r>
            <a:endParaRPr lang="ru-RU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07278" y="811278"/>
            <a:ext cx="72852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МОУ «Средняя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школа № 77» города 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Ярославля</a:t>
            </a: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10" name="Picture 2" descr="\\srv\OPK\ОТЧЁТЫ\Белякова\2020 г\1_Январь_2020\10_Работы_Здесь нам жить\2_Номинации_Работы\+Плакат_Здесь нам жить\206_Емелина Софья - Средняя школа №77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278" y="1484784"/>
            <a:ext cx="7076231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99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ÐÐ°ÑÑÐ¸Ð½ÐºÐ¸ Ð¿Ð¾ Ð·Ð°Ð¿ÑÐ¾ÑÑ Ð¼ÐµÐ´Ð°Ð»Ñ 3 Ð¼ÐµÑÑÐ¾ ÐºÐ°ÑÑÐ¸Ð½Ðº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548680"/>
            <a:ext cx="1313181" cy="145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AutoShape 4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307975" y="794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-8878"/>
            <a:ext cx="9144000" cy="692696"/>
          </a:xfrm>
          <a:prstGeom prst="rect">
            <a:avLst/>
          </a:prstGeom>
          <a:solidFill>
            <a:srgbClr val="062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08105" y="20362"/>
            <a:ext cx="338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«ПЛАКАТЫ»</a:t>
            </a:r>
            <a:endParaRPr lang="ru-RU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31975" y="951102"/>
            <a:ext cx="77120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БАиЖТ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филиал ФГБОУ ВО «Дальневосточный государственный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университет путей сообщения» в городе Тынде Амурской области</a:t>
            </a:r>
          </a:p>
        </p:txBody>
      </p:sp>
      <p:pic>
        <p:nvPicPr>
          <p:cNvPr id="18434" name="Picture 2" descr="\\srv\OPK\ОТЧЁТЫ\Белякова\2020 г\1_Январь_2020\10_Работы_Здесь нам жить\2_Номинации_Работы\+Плакат_Здесь нам жить\154_БАмИЖт-ЛапуцкийА.-133гр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64" y="2132856"/>
            <a:ext cx="8131398" cy="4541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99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ÐÐ°ÑÑÐ¸Ð½ÐºÐ¸ Ð¿Ð¾ Ð·Ð°Ð¿ÑÐ¾ÑÑ Ð¼ÐµÐ´Ð°Ð»Ñ 3 Ð¼ÐµÑÑÐ¾ ÐºÐ°ÑÑÐ¸Ð½Ðº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64" y="548680"/>
            <a:ext cx="1299301" cy="143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AutoShape 4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307975" y="794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-8878"/>
            <a:ext cx="9144000" cy="692696"/>
          </a:xfrm>
          <a:prstGeom prst="rect">
            <a:avLst/>
          </a:prstGeom>
          <a:solidFill>
            <a:srgbClr val="062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08105" y="20362"/>
            <a:ext cx="338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«ПЛАКАТЫ»</a:t>
            </a:r>
            <a:endParaRPr lang="ru-RU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19672" y="813730"/>
            <a:ext cx="70881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МОУ Ивановская СОШ</a:t>
            </a:r>
          </a:p>
          <a:p>
            <a:pPr lvl="0" algn="ctr"/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Борисоглебского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муниципального </a:t>
            </a: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района Ярославской области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58" name="Picture 2" descr="\\srv\OPK\ОТЧЁТЫ\Белякова\2020 г\1_Январь_2020\10_Работы_Здесь нам жить\2_Номинации_Работы\+Плакат_Здесь нам жить\290_Онежко Владимир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783" y="1482161"/>
            <a:ext cx="7118665" cy="533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99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\\srv\RESURS\ФОТО_ВИДЕО ЦЕНТРА РЕСУРС\МЕРОПРИЯТИЯ\ЗДЕСЬ НАМ ЖИТЬ!_17.03.2020\DSC003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4219"/>
            <a:ext cx="9144000" cy="5129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-8878"/>
            <a:ext cx="9144000" cy="692696"/>
          </a:xfrm>
          <a:prstGeom prst="rect">
            <a:avLst/>
          </a:prstGeom>
          <a:solidFill>
            <a:srgbClr val="062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91464"/>
            <a:ext cx="8963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ПОБЕДИТЕЛИ В НОМИНАЦИИ«ПЛАКАТ»</a:t>
            </a:r>
            <a:endPara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76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sun1-19.userapi.com/pOr2UMoApKO25BDTbwE1gt6w2-tx8f7sfs8Y-g/hhRhTSui3b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" t="9512" r="17882" b="10628"/>
          <a:stretch/>
        </p:blipFill>
        <p:spPr bwMode="auto">
          <a:xfrm>
            <a:off x="2257" y="908720"/>
            <a:ext cx="9144000" cy="555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-8878"/>
            <a:ext cx="9144000" cy="692696"/>
          </a:xfrm>
          <a:prstGeom prst="rect">
            <a:avLst/>
          </a:prstGeom>
          <a:solidFill>
            <a:srgbClr val="062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504" y="20362"/>
            <a:ext cx="87849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новых встреч! Удачи и успехов!</a:t>
            </a:r>
            <a:endParaRPr lang="ru-RU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819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8878"/>
            <a:ext cx="9143999" cy="692696"/>
          </a:xfrm>
          <a:prstGeom prst="rect">
            <a:avLst/>
          </a:prstGeom>
          <a:solidFill>
            <a:srgbClr val="062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1037" y="137415"/>
            <a:ext cx="9143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ИНФОРМАЦИОННОЕ ОСВЕЩЕНИЕ ВСЕРОССИЙСКОГО КОНКУРСА «ЗДЕСЬ НАМ ЖИТЬ!»</a:t>
            </a:r>
            <a:endParaRPr lang="ru-RU" sz="1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7" t="7117" r="34958" b="28371"/>
          <a:stretch/>
        </p:blipFill>
        <p:spPr bwMode="auto">
          <a:xfrm>
            <a:off x="28968" y="764704"/>
            <a:ext cx="6843493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63687" y="6454585"/>
            <a:ext cx="735439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https://www.yarregion.ru/depts/dobr/tmpPages/news.aspx?newsID=2122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30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8878"/>
            <a:ext cx="9143999" cy="692696"/>
          </a:xfrm>
          <a:prstGeom prst="rect">
            <a:avLst/>
          </a:prstGeom>
          <a:solidFill>
            <a:srgbClr val="062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9" t="6291" r="25872" b="6768"/>
          <a:stretch/>
        </p:blipFill>
        <p:spPr bwMode="auto">
          <a:xfrm>
            <a:off x="-11037" y="836712"/>
            <a:ext cx="4985886" cy="4985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089748" y="854180"/>
            <a:ext cx="38576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http://resurs-yar.ru/specialistam/organizaciya_i_provedenie_proforientacionnoj_raboty/zdes_nam_jit/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1037" y="137415"/>
            <a:ext cx="9143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ИНФОРМАЦИОННОЕ ОСВЕЩЕНИЕ ВСЕРОССИЙСКОГО КОНКУРСА «ЗДЕСЬ НАМ ЖИТЬ!»</a:t>
            </a:r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3" t="4931" r="16944" b="18637"/>
          <a:stretch/>
        </p:blipFill>
        <p:spPr bwMode="auto">
          <a:xfrm>
            <a:off x="4872150" y="2492896"/>
            <a:ext cx="4260812" cy="2725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508103" y="5526650"/>
            <a:ext cx="31549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https://shpb.edu.yar.ru/zhkh.html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7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61" t="12247" r="23103" b="7866"/>
          <a:stretch/>
        </p:blipFill>
        <p:spPr bwMode="auto">
          <a:xfrm>
            <a:off x="27409" y="836713"/>
            <a:ext cx="5913958" cy="60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-8878"/>
            <a:ext cx="9143999" cy="692696"/>
          </a:xfrm>
          <a:prstGeom prst="rect">
            <a:avLst/>
          </a:prstGeom>
          <a:solidFill>
            <a:srgbClr val="062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-11037" y="137415"/>
            <a:ext cx="9143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ИНФОРМАЦИОННОЕ ОСВЕЩЕНИЕ ВСЕРОССИЙСКОГО КОНКУРСА «ЗДЕСЬ НАМ ЖИТЬ!»</a:t>
            </a:r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941367" y="6021288"/>
            <a:ext cx="30380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https://vk.com/event190869559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41681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8878"/>
            <a:ext cx="9143999" cy="692696"/>
          </a:xfrm>
          <a:prstGeom prst="rect">
            <a:avLst/>
          </a:prstGeom>
          <a:solidFill>
            <a:srgbClr val="062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-11037" y="137415"/>
            <a:ext cx="9143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ИНФОРМАЦИОННОЕ ОСВЕЩЕНИЕ ВСЕРОССИЙСКОГО КОНКУРСА «ЗДЕСЬ НАМ ЖИТЬ!»</a:t>
            </a:r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01" t="11249" r="38162" b="31220"/>
          <a:stretch/>
        </p:blipFill>
        <p:spPr bwMode="auto">
          <a:xfrm>
            <a:off x="88452" y="683818"/>
            <a:ext cx="5654572" cy="6174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084168" y="836712"/>
            <a:ext cx="27190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https://vk.com/rostovcollege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4445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AutoShape 4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307975" y="794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-8878"/>
            <a:ext cx="9144000" cy="692696"/>
          </a:xfrm>
          <a:prstGeom prst="rect">
            <a:avLst/>
          </a:prstGeom>
          <a:solidFill>
            <a:srgbClr val="062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" y="161037"/>
            <a:ext cx="90726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ОРГАНИЗАТОР КОНКУРСА – Фонд содействия реформированию ЖКХ</a:t>
            </a:r>
            <a:endPara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2" descr="Фонд содействия реформированию ЖКХ"/>
          <p:cNvSpPr>
            <a:spLocks noChangeAspect="1" noChangeArrowheads="1"/>
          </p:cNvSpPr>
          <p:nvPr/>
        </p:nvSpPr>
        <p:spPr bwMode="auto">
          <a:xfrm>
            <a:off x="460375" y="16034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Фонд содействия реформированию ЖКХ"/>
          <p:cNvSpPr>
            <a:spLocks noChangeAspect="1" noChangeArrowheads="1"/>
          </p:cNvSpPr>
          <p:nvPr/>
        </p:nvSpPr>
        <p:spPr bwMode="auto">
          <a:xfrm>
            <a:off x="612775" y="31274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Фонд содействия реформированию ЖКХ"/>
          <p:cNvSpPr>
            <a:spLocks noChangeAspect="1" noChangeArrowheads="1"/>
          </p:cNvSpPr>
          <p:nvPr/>
        </p:nvSpPr>
        <p:spPr bwMode="auto">
          <a:xfrm>
            <a:off x="765175" y="46514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2" name="Picture 2" descr="https://fondgkh.ru/upload/iblock/637/6371bba50f345ca718613ad867e16cc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86" t="13395" r="11036" b="6264"/>
          <a:stretch/>
        </p:blipFill>
        <p:spPr bwMode="auto">
          <a:xfrm>
            <a:off x="1045964" y="683818"/>
            <a:ext cx="7368690" cy="520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045964" y="5892305"/>
            <a:ext cx="73686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Приветственное слово </a:t>
            </a:r>
            <a:r>
              <a:rPr lang="ru-RU" sz="16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Пучкова</a:t>
            </a: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Андрея Юрьевича, 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советника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управления обучающих проектов Государственной корпорации </a:t>
            </a:r>
            <a:endParaRPr lang="ru-RU" sz="1600" dirty="0" smtClean="0">
              <a:solidFill>
                <a:srgbClr val="00206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algn="ctr"/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Фонд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содействия реформированию жилищно-коммунального 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хозяйства</a:t>
            </a:r>
            <a:endParaRPr lang="ru-RU" sz="1400" dirty="0">
              <a:solidFill>
                <a:srgbClr val="00206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911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AutoShape 4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307975" y="794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-8878"/>
            <a:ext cx="9144000" cy="692696"/>
          </a:xfrm>
          <a:prstGeom prst="rect">
            <a:avLst/>
          </a:prstGeom>
          <a:solidFill>
            <a:srgbClr val="062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AutoShape 2" descr="Фонд содействия реформированию ЖКХ"/>
          <p:cNvSpPr>
            <a:spLocks noChangeAspect="1" noChangeArrowheads="1"/>
          </p:cNvSpPr>
          <p:nvPr/>
        </p:nvSpPr>
        <p:spPr bwMode="auto">
          <a:xfrm>
            <a:off x="460375" y="16034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Фонд содействия реформированию ЖКХ"/>
          <p:cNvSpPr>
            <a:spLocks noChangeAspect="1" noChangeArrowheads="1"/>
          </p:cNvSpPr>
          <p:nvPr/>
        </p:nvSpPr>
        <p:spPr bwMode="auto">
          <a:xfrm>
            <a:off x="612775" y="31274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Фонд содействия реформированию ЖКХ"/>
          <p:cNvSpPr>
            <a:spLocks noChangeAspect="1" noChangeArrowheads="1"/>
          </p:cNvSpPr>
          <p:nvPr/>
        </p:nvSpPr>
        <p:spPr bwMode="auto">
          <a:xfrm>
            <a:off x="765175" y="46514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7" r="5080" b="8293"/>
          <a:stretch/>
        </p:blipFill>
        <p:spPr bwMode="auto">
          <a:xfrm>
            <a:off x="377788" y="980728"/>
            <a:ext cx="8388424" cy="4439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63688" y="5589240"/>
            <a:ext cx="59857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https://rc-it.edu.yar.ru/zdes_nam_zhit_19_20.html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11037" y="137415"/>
            <a:ext cx="9143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ИНФОРМАЦИОННОЕ ОСВЕЩЕНИЕ ВСЕРОССИЙСКОГО КОНКУРСА «ЗДЕСЬ НАМ ЖИТЬ!»</a:t>
            </a:r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51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8878"/>
            <a:ext cx="9143999" cy="692696"/>
          </a:xfrm>
          <a:prstGeom prst="rect">
            <a:avLst/>
          </a:prstGeom>
          <a:solidFill>
            <a:srgbClr val="062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-11037" y="137415"/>
            <a:ext cx="9143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ИНФОРМАЦИОННОЕ ОСВЕЩЕНИЕ ВСЕРОССИЙСКОГО КОНКУРСА «ЗДЕСЬ НАМ ЖИТЬ!»</a:t>
            </a:r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48064" y="4845200"/>
            <a:ext cx="363659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2"/>
              </a:rPr>
              <a:t>https://fondgkh.ru/news/v-gorode-rostove-yaroslavskoy-oblasti-proshel-final-iv-vserossiyskogo-konkursa-zdes-nam-zhit-po-populyarizatsii-i-povysheniyu-privlekatelnosti-professiy-i-spetsialnostey-sfery-zhilishchno-kommunalnogo-khozyaystva/</a:t>
            </a:r>
            <a:endParaRPr lang="ru-RU" sz="1400" dirty="0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9" t="6042" r="36227" b="7931"/>
          <a:stretch/>
        </p:blipFill>
        <p:spPr bwMode="auto">
          <a:xfrm>
            <a:off x="179512" y="908719"/>
            <a:ext cx="4968552" cy="5341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5" descr="Фонд содействия реформированию ЖК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6631" name="Picture 7" descr="Картинки по запросу &quot;ЛОГОТИП КАРТИНКА ФОНД СОДЕЙСТВИЯ РЕФОРМИРОВАНИЯ ЖКХ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377" y="980728"/>
            <a:ext cx="3616911" cy="3616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516494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8878"/>
            <a:ext cx="9143999" cy="692696"/>
          </a:xfrm>
          <a:prstGeom prst="rect">
            <a:avLst/>
          </a:prstGeom>
          <a:solidFill>
            <a:srgbClr val="062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-11037" y="137415"/>
            <a:ext cx="9143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ИНФОРМАЦИОННОЕ ОСВЕЩЕНИЕ ВСЕРОССИЙСКОГО КОНКУРСА «ЗДЕСЬ НАМ ЖИТЬ!»</a:t>
            </a:r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3" t="5178" r="31299" b="7927"/>
          <a:stretch/>
        </p:blipFill>
        <p:spPr bwMode="auto">
          <a:xfrm>
            <a:off x="93736" y="764704"/>
            <a:ext cx="4467226" cy="5812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33875" y="3670820"/>
            <a:ext cx="412891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https://www.yarnews.net/news/show/russia-and-world/50438/zdes_nam_zhit_yaroslavskie_shkolniki_stali_pobeditelyami_konkursa_po_zhkh_.htm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652" name="Picture 4" descr="https://www.yarnews.net/img/logo_new_v6.png?v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697385"/>
            <a:ext cx="4219575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13949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35718" y="561252"/>
            <a:ext cx="78901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ea typeface="Times New Roman"/>
                <a:cs typeface="Arial" panose="020B0604020202020204" pitchFamily="34" charset="0"/>
              </a:rPr>
              <a:t>Департамент методологии и модернизации коммунальной инфраструктуры государственной корпорации  - Фонд содействия реформированию ЖКХ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32753" y="104981"/>
            <a:ext cx="338437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solidFill>
                  <a:srgbClr val="002060"/>
                </a:solidFill>
                <a:cs typeface="Calibri" pitchFamily="34" charset="0"/>
              </a:rPr>
              <a:t>Департамент образования Ярославской области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97170" y="336346"/>
            <a:ext cx="713933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cs typeface="Calibri" pitchFamily="34" charset="0"/>
              </a:rPr>
              <a:t>Департамент жилищно-коммунального хозяйства, энергетики и регулирования тарифов Ярославской области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710429" y="1341401"/>
            <a:ext cx="424847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cs typeface="Calibri" pitchFamily="34" charset="0"/>
              </a:rPr>
              <a:t>ГПОАУ ЯО Ростовский колледж </a:t>
            </a:r>
            <a:r>
              <a:rPr lang="ru-RU" sz="1100" dirty="0" smtClean="0">
                <a:solidFill>
                  <a:srgbClr val="002060"/>
                </a:solidFill>
                <a:cs typeface="Calibri" pitchFamily="34" charset="0"/>
              </a:rPr>
              <a:t>отраслевых технологий</a:t>
            </a:r>
            <a:endParaRPr lang="ru-RU" sz="1100" dirty="0">
              <a:solidFill>
                <a:srgbClr val="002060"/>
              </a:solidFill>
              <a:cs typeface="Calibri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043706" y="1616074"/>
            <a:ext cx="612068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002060"/>
                </a:solidFill>
                <a:cs typeface="Calibri" pitchFamily="34" charset="0"/>
              </a:rPr>
              <a:t>ГУ ЯО «Центр профессиональной ориентации </a:t>
            </a:r>
            <a:r>
              <a:rPr lang="ru-RU" sz="1100" dirty="0" smtClean="0">
                <a:solidFill>
                  <a:srgbClr val="002060"/>
                </a:solidFill>
                <a:cs typeface="Calibri" pitchFamily="34" charset="0"/>
              </a:rPr>
              <a:t>и </a:t>
            </a:r>
            <a:r>
              <a:rPr lang="ru-RU" sz="1100" dirty="0">
                <a:solidFill>
                  <a:srgbClr val="002060"/>
                </a:solidFill>
                <a:cs typeface="Calibri" pitchFamily="34" charset="0"/>
              </a:rPr>
              <a:t>психологической поддержки «Ресурс»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64089" y="5877272"/>
            <a:ext cx="3302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endParaRPr lang="ru-RU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9" name="Picture 5" descr="\\192.168.1.1\Resurs\ПЕРСОНАЛЬНЫЕ ПАПКИ\Груздева\Сертификат\Здесь нам жить!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6872"/>
            <a:ext cx="8531292" cy="458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ый треугольник 14"/>
          <p:cNvSpPr/>
          <p:nvPr/>
        </p:nvSpPr>
        <p:spPr>
          <a:xfrm flipH="1">
            <a:off x="3059833" y="1709690"/>
            <a:ext cx="5798138" cy="5155791"/>
          </a:xfrm>
          <a:prstGeom prst="rtTriangle">
            <a:avLst/>
          </a:prstGeom>
          <a:solidFill>
            <a:srgbClr val="03E3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Прямоугольный треугольник 15"/>
          <p:cNvSpPr/>
          <p:nvPr/>
        </p:nvSpPr>
        <p:spPr>
          <a:xfrm flipH="1">
            <a:off x="3491881" y="1343753"/>
            <a:ext cx="5652119" cy="5514999"/>
          </a:xfrm>
          <a:prstGeom prst="rtTriangle">
            <a:avLst/>
          </a:prstGeom>
          <a:solidFill>
            <a:srgbClr val="062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64578" y="4795993"/>
            <a:ext cx="430335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>
                <a:solidFill>
                  <a:srgbClr val="03E3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ВСЕРОССИЙСКИЙ КОНКУРС</a:t>
            </a:r>
          </a:p>
          <a:p>
            <a:pPr algn="r"/>
            <a:r>
              <a:rPr lang="ru-RU" sz="32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«ЗДЕСЬ НАМ ЖИТЬ!»</a:t>
            </a:r>
            <a:endParaRPr lang="ru-RU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16234" y="166324"/>
            <a:ext cx="216024" cy="191179"/>
          </a:xfrm>
          <a:prstGeom prst="rect">
            <a:avLst/>
          </a:prstGeom>
          <a:solidFill>
            <a:srgbClr val="03E3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04266" y="384139"/>
            <a:ext cx="216024" cy="191179"/>
          </a:xfrm>
          <a:prstGeom prst="rect">
            <a:avLst/>
          </a:prstGeom>
          <a:solidFill>
            <a:srgbClr val="03E3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968454" y="685350"/>
            <a:ext cx="216024" cy="191179"/>
          </a:xfrm>
          <a:prstGeom prst="rect">
            <a:avLst/>
          </a:prstGeom>
          <a:solidFill>
            <a:srgbClr val="03E3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259632" y="1052740"/>
            <a:ext cx="216024" cy="191179"/>
          </a:xfrm>
          <a:prstGeom prst="rect">
            <a:avLst/>
          </a:prstGeom>
          <a:solidFill>
            <a:srgbClr val="03E3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547664" y="1365617"/>
            <a:ext cx="216024" cy="191179"/>
          </a:xfrm>
          <a:prstGeom prst="rect">
            <a:avLst/>
          </a:prstGeom>
          <a:solidFill>
            <a:srgbClr val="03E3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827680" y="1651294"/>
            <a:ext cx="216024" cy="191179"/>
          </a:xfrm>
          <a:prstGeom prst="rect">
            <a:avLst/>
          </a:prstGeom>
          <a:solidFill>
            <a:srgbClr val="03E3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472709" y="1027891"/>
            <a:ext cx="424847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cs typeface="Calibri" pitchFamily="34" charset="0"/>
              </a:rPr>
              <a:t>ГПОУ </a:t>
            </a:r>
            <a:r>
              <a:rPr lang="ru-RU" sz="1100" dirty="0">
                <a:solidFill>
                  <a:srgbClr val="002060"/>
                </a:solidFill>
                <a:cs typeface="Calibri" pitchFamily="34" charset="0"/>
              </a:rPr>
              <a:t>ЯО </a:t>
            </a:r>
            <a:r>
              <a:rPr lang="ru-RU" sz="1100" dirty="0" smtClean="0">
                <a:solidFill>
                  <a:srgbClr val="002060"/>
                </a:solidFill>
                <a:cs typeface="Calibri" pitchFamily="34" charset="0"/>
              </a:rPr>
              <a:t>Ярославский градостроительный колледж</a:t>
            </a:r>
            <a:endParaRPr lang="ru-RU" sz="1100" dirty="0">
              <a:solidFill>
                <a:srgbClr val="002060"/>
              </a:solidFill>
              <a:cs typeface="Calibri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164049" y="1952060"/>
            <a:ext cx="216024" cy="191179"/>
          </a:xfrm>
          <a:prstGeom prst="rect">
            <a:avLst/>
          </a:prstGeom>
          <a:solidFill>
            <a:srgbClr val="03E3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356506" y="1916844"/>
            <a:ext cx="156742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>
                <a:solidFill>
                  <a:srgbClr val="002060"/>
                </a:solidFill>
                <a:cs typeface="Calibri" pitchFamily="34" charset="0"/>
              </a:rPr>
              <a:t>ГК «Альфа-Групп»</a:t>
            </a:r>
            <a:endParaRPr lang="ru-RU" sz="1100" dirty="0">
              <a:solidFill>
                <a:srgbClr val="002060"/>
              </a:solidFill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81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36"/>
          <a:stretch/>
        </p:blipFill>
        <p:spPr>
          <a:xfrm>
            <a:off x="2" y="0"/>
            <a:ext cx="2339751" cy="936104"/>
          </a:xfrm>
          <a:prstGeom prst="rect">
            <a:avLst/>
          </a:prstGeom>
        </p:spPr>
      </p:pic>
      <p:sp>
        <p:nvSpPr>
          <p:cNvPr id="7" name="AutoShape 2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Картинки по запросу Герб Гаврилов яма"/>
          <p:cNvSpPr>
            <a:spLocks noChangeAspect="1" noChangeArrowheads="1"/>
          </p:cNvSpPr>
          <p:nvPr/>
        </p:nvSpPr>
        <p:spPr bwMode="auto">
          <a:xfrm>
            <a:off x="307975" y="794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453" t="55481" r="50460" b="8534"/>
          <a:stretch/>
        </p:blipFill>
        <p:spPr bwMode="auto">
          <a:xfrm>
            <a:off x="3313112" y="1988840"/>
            <a:ext cx="5724129" cy="41044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339755" y="845590"/>
            <a:ext cx="6804247" cy="57149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465512" y="900507"/>
            <a:ext cx="655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РЕГИОНАЛЬНЫЙ КОНКУРС – 2017 ГОД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051721" y="1196752"/>
            <a:ext cx="226261" cy="22033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164849" y="864104"/>
            <a:ext cx="144000" cy="144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808078" y="980728"/>
            <a:ext cx="216000" cy="216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1547666" y="1196752"/>
            <a:ext cx="226261" cy="22033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1864065" y="1273082"/>
            <a:ext cx="144000" cy="144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2071346" y="1025860"/>
            <a:ext cx="144000" cy="144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386" name="Picture 2" descr="\\srv\RESURS\ФОТО_ВИДЕО ЦЕНТРА РЕСУРС\МЕРОПРИЯТИЯ\ЗДЕСЬ НАМ ЖИТЬ!_17.03.2020\DSC0015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37"/>
          <a:stretch/>
        </p:blipFill>
        <p:spPr bwMode="auto">
          <a:xfrm>
            <a:off x="155575" y="1628800"/>
            <a:ext cx="3157537" cy="256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5575" y="4431608"/>
            <a:ext cx="3157537" cy="207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Груданова</a:t>
            </a: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Лариса Владимировна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, начальник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управления 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образованием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Ростовского муниципального </a:t>
            </a:r>
            <a:r>
              <a:rPr lang="ru-RU" sz="1600" dirty="0" smtClean="0">
                <a:solidFill>
                  <a:srgbClr val="00206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района Ярославской области –разработчик проекта первого конкурса «Здесь нам жить!»</a:t>
            </a:r>
            <a:endParaRPr lang="ru-RU" sz="1600" dirty="0">
              <a:solidFill>
                <a:srgbClr val="00206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61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2838</TotalTime>
  <Words>2414</Words>
  <Application>Microsoft Office PowerPoint</Application>
  <PresentationFormat>Экран (4:3)</PresentationFormat>
  <Paragraphs>418</Paragraphs>
  <Slides>83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83</vt:i4>
      </vt:variant>
    </vt:vector>
  </HeadingPairs>
  <TitlesOfParts>
    <vt:vector size="8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Региональный конкурс «Здесь нам жить!»</dc:title>
  <dc:creator>User</dc:creator>
  <cp:lastModifiedBy>User</cp:lastModifiedBy>
  <cp:revision>229</cp:revision>
  <cp:lastPrinted>2018-05-10T16:27:47Z</cp:lastPrinted>
  <dcterms:created xsi:type="dcterms:W3CDTF">2017-12-04T10:50:05Z</dcterms:created>
  <dcterms:modified xsi:type="dcterms:W3CDTF">2020-03-19T12:55:04Z</dcterms:modified>
</cp:coreProperties>
</file>