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8751B8-1E87-42E1-B2BE-FD4DC50A7873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04EB63E8-A4FB-4350-95D6-A44792887087}">
          <p14:sldIdLst>
            <p14:sldId id="260"/>
            <p14:sldId id="261"/>
            <p14:sldId id="263"/>
            <p14:sldId id="264"/>
            <p14:sldId id="265"/>
            <p14:sldId id="262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055;&#1058;\temp\&#1056;&#1048;&#1055;%202017\&#1040;&#1085;&#1072;&#1083;&#1080;&#1079;%20&#1074;&#1085;&#1077;&#1096;&#1085;&#1077;&#1081;%20&#1089;&#1088;&#1077;&#1076;&#1099;%20&#1055;&#1054;&#1054;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027114152846957E-2"/>
          <c:y val="5.2388310633998972E-2"/>
          <c:w val="0.64289850274421312"/>
          <c:h val="0.940534084292636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Население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3603704906414701"/>
                  <c:y val="-0.186952290991792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3719504622091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городское поселение Ростов</c:v>
                </c:pt>
                <c:pt idx="1">
                  <c:v>Петровское сельское поселение</c:v>
                </c:pt>
                <c:pt idx="2">
                  <c:v>Семибратовское сельское поселение</c:v>
                </c:pt>
                <c:pt idx="3">
                  <c:v>Ишненское сельское поселение</c:v>
                </c:pt>
                <c:pt idx="4">
                  <c:v>сельское поселение Поречье-Рыбное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31039</c:v>
                </c:pt>
                <c:pt idx="1">
                  <c:v>11095</c:v>
                </c:pt>
                <c:pt idx="2">
                  <c:v>12821</c:v>
                </c:pt>
                <c:pt idx="3">
                  <c:v>7111</c:v>
                </c:pt>
                <c:pt idx="4">
                  <c:v>2022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="1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="1"/>
            </a:pPr>
            <a:endParaRPr lang="ru-RU"/>
          </a:p>
        </c:txPr>
      </c:legendEntry>
      <c:layout>
        <c:manualLayout>
          <c:xMode val="edge"/>
          <c:yMode val="edge"/>
          <c:x val="0.69278733550837845"/>
          <c:y val="2.8588324925947602E-2"/>
          <c:w val="0.30721264629012962"/>
          <c:h val="0.9714115867416111"/>
        </c:manualLayout>
      </c:layout>
      <c:overlay val="0"/>
      <c:txPr>
        <a:bodyPr/>
        <a:lstStyle/>
        <a:p>
          <a:pPr>
            <a:defRPr sz="1000"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Население, тыс. чел.</c:v>
                </c:pt>
              </c:strCache>
            </c:strRef>
          </c:tx>
          <c:cat>
            <c:numRef>
              <c:f>Лист1!$B$1:$J$1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Лист1!$B$2:$J$2</c:f>
              <c:numCache>
                <c:formatCode>0.0</c:formatCode>
                <c:ptCount val="9"/>
                <c:pt idx="0">
                  <c:v>65.099999999999994</c:v>
                </c:pt>
                <c:pt idx="1">
                  <c:v>64.7</c:v>
                </c:pt>
                <c:pt idx="2">
                  <c:v>64.599999999999994</c:v>
                </c:pt>
                <c:pt idx="3">
                  <c:v>64.400000000000006</c:v>
                </c:pt>
                <c:pt idx="4">
                  <c:v>64.099999999999994</c:v>
                </c:pt>
                <c:pt idx="5">
                  <c:v>64.3</c:v>
                </c:pt>
                <c:pt idx="6">
                  <c:v>63.9</c:v>
                </c:pt>
                <c:pt idx="7">
                  <c:v>64.2</c:v>
                </c:pt>
                <c:pt idx="8">
                  <c:v>63.7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67520"/>
        <c:axId val="23469056"/>
      </c:lineChart>
      <c:catAx>
        <c:axId val="2346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469056"/>
        <c:crosses val="autoZero"/>
        <c:auto val="1"/>
        <c:lblAlgn val="ctr"/>
        <c:lblOffset val="100"/>
        <c:noMultiLvlLbl val="0"/>
      </c:catAx>
      <c:valAx>
        <c:axId val="234690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346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 Gothic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64771526243355"/>
          <c:y val="2.9643806422362258E-2"/>
          <c:w val="0.7852558580329484"/>
          <c:h val="0.692911861364818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16265530829146E-2"/>
                  <c:y val="-0.24851625143337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92332241768055E-2"/>
                  <c:y val="-0.30529380825810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7208851027638193E-3"/>
                  <c:y val="-0.308156710829763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2417831043239453E-3"/>
                  <c:y val="-0.340839522912185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562257787462415E-2"/>
                  <c:y val="-0.33828037148572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6662.5</c:v>
                </c:pt>
                <c:pt idx="1">
                  <c:v>7864.8</c:v>
                </c:pt>
                <c:pt idx="2">
                  <c:v>8379.7000000000007</c:v>
                </c:pt>
                <c:pt idx="3">
                  <c:v>9082.2000000000007</c:v>
                </c:pt>
                <c:pt idx="4">
                  <c:v>9816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535616"/>
        <c:axId val="23537152"/>
        <c:axId val="0"/>
      </c:bar3DChart>
      <c:catAx>
        <c:axId val="23535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23537152"/>
        <c:crosses val="autoZero"/>
        <c:auto val="1"/>
        <c:lblAlgn val="ctr"/>
        <c:lblOffset val="100"/>
        <c:noMultiLvlLbl val="0"/>
      </c:catAx>
      <c:valAx>
        <c:axId val="23537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3535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effectLst/>
              </a:defRPr>
            </a:pPr>
            <a:r>
              <a:rPr lang="ru-RU" sz="1600" dirty="0" smtClean="0">
                <a:effectLst/>
              </a:rPr>
              <a:t>Среднемесячная заработная плата (руб.)</a:t>
            </a:r>
          </a:p>
        </c:rich>
      </c:tx>
      <c:layout>
        <c:manualLayout>
          <c:xMode val="edge"/>
          <c:yMode val="edge"/>
          <c:x val="0.15501544061521338"/>
          <c:y val="0.1030387963999098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73178229367076"/>
          <c:y val="0.27513507652083713"/>
          <c:w val="0.65868949119894871"/>
          <c:h val="0.585872995923001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718625176135596E-3"/>
                  <c:y val="4.0385423215384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22782.400000000001</c:v>
                </c:pt>
                <c:pt idx="1">
                  <c:v>25760.3</c:v>
                </c:pt>
                <c:pt idx="2">
                  <c:v>28227</c:v>
                </c:pt>
                <c:pt idx="3">
                  <c:v>29505.8</c:v>
                </c:pt>
                <c:pt idx="4">
                  <c:v>31250.5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Ростовский МР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1203717721846091E-3"/>
                  <c:y val="-8.0770846430771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399942613110578E-2"/>
                  <c:y val="-8.0770846430771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748597187189568E-3"/>
                  <c:y val="-1.166407341370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170960818971436E-2"/>
                  <c:y val="-8.0770846430771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268385390618602E-3"/>
                  <c:y val="-1.6154169286154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5"/>
                <c:pt idx="0">
                  <c:v>19769.39</c:v>
                </c:pt>
                <c:pt idx="1">
                  <c:v>20884</c:v>
                </c:pt>
                <c:pt idx="2">
                  <c:v>22144.7</c:v>
                </c:pt>
                <c:pt idx="3">
                  <c:v>24374.17</c:v>
                </c:pt>
                <c:pt idx="4">
                  <c:v>25107.5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00512"/>
        <c:axId val="89202048"/>
      </c:barChart>
      <c:catAx>
        <c:axId val="89200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89202048"/>
        <c:crosses val="autoZero"/>
        <c:auto val="1"/>
        <c:lblAlgn val="ctr"/>
        <c:lblOffset val="100"/>
        <c:noMultiLvlLbl val="0"/>
      </c:catAx>
      <c:valAx>
        <c:axId val="89202048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92005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0.80627252400345728"/>
          <c:y val="0.30707994628420743"/>
          <c:w val="0.19330072119675137"/>
          <c:h val="0.1558527541109658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effectLst/>
              </a:defRPr>
            </a:pPr>
            <a:r>
              <a:rPr lang="ru-RU" sz="1600" dirty="0">
                <a:effectLst/>
              </a:rPr>
              <a:t>Средняя численность работников промышленных предприятий (чел.)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численность работников промышленных предприятий (чел.)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6014</c:v>
                </c:pt>
                <c:pt idx="1">
                  <c:v>6451</c:v>
                </c:pt>
                <c:pt idx="2">
                  <c:v>6427</c:v>
                </c:pt>
                <c:pt idx="3">
                  <c:v>6053</c:v>
                </c:pt>
                <c:pt idx="4">
                  <c:v>5741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527424"/>
        <c:axId val="89528960"/>
      </c:lineChart>
      <c:catAx>
        <c:axId val="8952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ru-RU"/>
          </a:p>
        </c:txPr>
        <c:crossAx val="89528960"/>
        <c:crosses val="autoZero"/>
        <c:auto val="1"/>
        <c:lblAlgn val="ctr"/>
        <c:lblOffset val="100"/>
        <c:noMultiLvlLbl val="0"/>
      </c:catAx>
      <c:valAx>
        <c:axId val="8952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8952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701655614792142E-2"/>
                  <c:y val="-0.278941595166919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902128647589923E-2"/>
                  <c:y val="-0.31137666437237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902128647589923E-2"/>
                  <c:y val="-0.35029874741892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0236516398872E-2"/>
                  <c:y val="-0.39246433738601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102601680387646E-2"/>
                  <c:y val="-0.41192537890928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404.1</c:v>
                </c:pt>
                <c:pt idx="1">
                  <c:v>463.6</c:v>
                </c:pt>
                <c:pt idx="2">
                  <c:v>543.29999999999995</c:v>
                </c:pt>
                <c:pt idx="3">
                  <c:v>606.70000000000005</c:v>
                </c:pt>
                <c:pt idx="4">
                  <c:v>925.7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0748032"/>
        <c:axId val="90749568"/>
        <c:axId val="0"/>
      </c:bar3DChart>
      <c:catAx>
        <c:axId val="90748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0749568"/>
        <c:crosses val="autoZero"/>
        <c:auto val="1"/>
        <c:lblAlgn val="ctr"/>
        <c:lblOffset val="100"/>
        <c:noMultiLvlLbl val="0"/>
      </c:catAx>
      <c:valAx>
        <c:axId val="9074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0748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ru-RU" sz="1300" dirty="0"/>
              <a:t>Средняя численность работников </a:t>
            </a:r>
            <a:r>
              <a:rPr lang="ru-RU" sz="1300" b="1" i="0" u="none" strike="noStrike" baseline="0" dirty="0" smtClean="0">
                <a:effectLst/>
              </a:rPr>
              <a:t>сельскохозяйственных</a:t>
            </a:r>
            <a:r>
              <a:rPr lang="ru-RU" sz="1300" dirty="0" smtClean="0"/>
              <a:t> </a:t>
            </a:r>
            <a:r>
              <a:rPr lang="ru-RU" sz="1300" dirty="0"/>
              <a:t>предприятий (чел.)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576</c:v>
                </c:pt>
                <c:pt idx="1">
                  <c:v>535</c:v>
                </c:pt>
                <c:pt idx="2">
                  <c:v>516</c:v>
                </c:pt>
                <c:pt idx="3">
                  <c:v>553</c:v>
                </c:pt>
                <c:pt idx="4">
                  <c:v>623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56064"/>
        <c:axId val="90857856"/>
      </c:lineChart>
      <c:catAx>
        <c:axId val="9085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0857856"/>
        <c:crosses val="autoZero"/>
        <c:auto val="1"/>
        <c:lblAlgn val="ctr"/>
        <c:lblOffset val="100"/>
        <c:noMultiLvlLbl val="0"/>
      </c:catAx>
      <c:valAx>
        <c:axId val="90857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085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500" dirty="0" smtClean="0"/>
              <a:t>Среднемесячная заработная плата (руб.)</a:t>
            </a:r>
          </a:p>
          <a:p>
            <a:pPr>
              <a:defRPr/>
            </a:pPr>
            <a:endParaRPr lang="ru-RU" sz="1100" dirty="0"/>
          </a:p>
        </c:rich>
      </c:tx>
      <c:layout>
        <c:manualLayout>
          <c:xMode val="edge"/>
          <c:yMode val="edge"/>
          <c:x val="0.14905378870946717"/>
          <c:y val="3.88777097049375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290389232114324"/>
          <c:y val="0.33167533336870791"/>
          <c:w val="0.77492084212865286"/>
          <c:h val="0.445695696717129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12054</c:v>
                </c:pt>
                <c:pt idx="1">
                  <c:v>12351</c:v>
                </c:pt>
                <c:pt idx="2">
                  <c:v>14460</c:v>
                </c:pt>
                <c:pt idx="3">
                  <c:v>15917</c:v>
                </c:pt>
                <c:pt idx="4">
                  <c:v>19690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04704"/>
        <c:axId val="91306240"/>
      </c:barChart>
      <c:catAx>
        <c:axId val="91304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1306240"/>
        <c:crosses val="autoZero"/>
        <c:auto val="1"/>
        <c:lblAlgn val="ctr"/>
        <c:lblOffset val="100"/>
        <c:noMultiLvlLbl val="0"/>
      </c:catAx>
      <c:valAx>
        <c:axId val="91306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91304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29C2-0A67-4039-B160-C771E78B141D}" type="datetimeFigureOut">
              <a:rPr lang="ru-RU" smtClean="0"/>
              <a:pPr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DAC10-69FA-4F5B-9A00-4290359847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1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ttp://www.skyclass.ru/media/upload/gallery/build/5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5085" r="4907" b="60009"/>
          <a:stretch/>
        </p:blipFill>
        <p:spPr bwMode="auto">
          <a:xfrm>
            <a:off x="0" y="0"/>
            <a:ext cx="9143999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-20554" y="-5680"/>
            <a:ext cx="9144000" cy="12121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alpha val="2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340768"/>
            <a:ext cx="9252520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252521" cy="1212180"/>
          </a:xfrm>
          <a:prstGeom prst="rect">
            <a:avLst/>
          </a:prstGeom>
          <a:gradFill>
            <a:gsLst>
              <a:gs pos="84000">
                <a:srgbClr val="00B0F0">
                  <a:alpha val="27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D:\ПТ\temp\Ресурсный центр ЖКХ\2017\Выступление на педсовете\DSC01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278463"/>
            <a:ext cx="1662243" cy="9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1"/>
            <a:ext cx="8856984" cy="1315911"/>
          </a:xfrm>
        </p:spPr>
        <p:txBody>
          <a:bodyPr>
            <a:noAutofit/>
          </a:bodyPr>
          <a:lstStyle/>
          <a:p>
            <a:r>
              <a:rPr lang="ru-RU" sz="2500" dirty="0" smtClean="0"/>
              <a:t>ГПОАУ ЯО Ростовский колледж отраслевых технологий</a:t>
            </a: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176598"/>
            <a:ext cx="6357950" cy="1752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Анализ внешней среды ГПОАУ ЯО Ростовского колледжа отраслевых технологий</a:t>
            </a:r>
            <a:endParaRPr lang="ru-RU" sz="2800" dirty="0"/>
          </a:p>
        </p:txBody>
      </p:sp>
      <p:pic>
        <p:nvPicPr>
          <p:cNvPr id="1026" name="Picture 2" descr="D:\ПТ\temp\Ресурсный центр ЖКХ\2017\Выступление на педсовете\DSC0176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"/>
          <a:stretch/>
        </p:blipFill>
        <p:spPr bwMode="auto">
          <a:xfrm>
            <a:off x="0" y="1844824"/>
            <a:ext cx="1619672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ПТ\temp\Ресурсный центр ЖКХ\2017\Выступление на педсовете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31" y="1844824"/>
            <a:ext cx="1664367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ПТ\temp\Ресурсный центр ЖКХ\2017\Выступление на педсовете\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6643" r="11136" b="13265"/>
          <a:stretch/>
        </p:blipFill>
        <p:spPr bwMode="auto">
          <a:xfrm>
            <a:off x="2737859" y="1844824"/>
            <a:ext cx="1585363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ПТ\temp\Ресурсный центр ЖКХ\2017\Выступление на педсовете\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404" y="1849390"/>
            <a:ext cx="1657408" cy="9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ПТ\temp\Ресурсный центр ЖКХ\2017\Выступление на педсовете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261" y="1849390"/>
            <a:ext cx="1657409" cy="9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ПТ\temp\Ресурсный центр ЖКХ\2017\Выступление на педсовете\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65" y="1844824"/>
            <a:ext cx="166553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ПТ\temp\Ресурсный центр ЖКХ\2017\Выступление на педсовете\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8462"/>
            <a:ext cx="1248114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ПТ\temp\Ресурсный центр ЖКХ\2017\Выступление на педсовете\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51" y="5278463"/>
            <a:ext cx="166553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ПТ\temp\Ресурсный центр ЖКХ\2017\Выступление на педсовете\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86" y="5278463"/>
            <a:ext cx="166553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ПТ\temp\Ресурсный центр ЖКХ\2017\Выступление на педсовете\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227" y="5278465"/>
            <a:ext cx="1662245" cy="9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ПТ\temp\Ресурсный центр ЖКХ\2017\Выступление на педсовете\1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6" t="26810" r="4297" b="4189"/>
          <a:stretch/>
        </p:blipFill>
        <p:spPr bwMode="auto">
          <a:xfrm>
            <a:off x="7752472" y="5278462"/>
            <a:ext cx="1597351" cy="93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44824"/>
            <a:ext cx="9144000" cy="935782"/>
          </a:xfrm>
          <a:prstGeom prst="rect">
            <a:avLst/>
          </a:prstGeom>
          <a:gradFill>
            <a:gsLst>
              <a:gs pos="84000">
                <a:srgbClr val="00B0F0">
                  <a:alpha val="52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5278465"/>
            <a:ext cx="9144000" cy="935782"/>
          </a:xfrm>
          <a:prstGeom prst="rect">
            <a:avLst/>
          </a:prstGeom>
          <a:gradFill>
            <a:gsLst>
              <a:gs pos="84000">
                <a:srgbClr val="00B0F0">
                  <a:alpha val="52000"/>
                </a:srgbClr>
              </a:gs>
              <a:gs pos="0">
                <a:schemeClr val="bg1">
                  <a:alpha val="4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 descr="D:\ПТ\temp\Логотип Колледжа\лого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1788452" cy="180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9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Сельское хозяйство</a:t>
            </a:r>
            <a:endParaRPr lang="ru-RU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95083040"/>
              </p:ext>
            </p:extLst>
          </p:nvPr>
        </p:nvGraphicFramePr>
        <p:xfrm>
          <a:off x="0" y="4022790"/>
          <a:ext cx="4573912" cy="283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525283854"/>
              </p:ext>
            </p:extLst>
          </p:nvPr>
        </p:nvGraphicFramePr>
        <p:xfrm>
          <a:off x="4728089" y="4461416"/>
          <a:ext cx="4415911" cy="239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3521051993"/>
              </p:ext>
            </p:extLst>
          </p:nvPr>
        </p:nvGraphicFramePr>
        <p:xfrm>
          <a:off x="4572000" y="2000240"/>
          <a:ext cx="4838513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-642974" y="3214686"/>
            <a:ext cx="6009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00000"/>
                </a:solidFill>
              </a:rPr>
              <a:t>Объем отгруженной продукции сельскохозяйственными предприятиями,</a:t>
            </a:r>
          </a:p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err="1" smtClean="0">
                <a:solidFill>
                  <a:srgbClr val="000000"/>
                </a:solidFill>
              </a:rPr>
              <a:t>млн.руб</a:t>
            </a:r>
            <a:r>
              <a:rPr lang="ru-RU" sz="200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215338" cy="54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478005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наличие квалифицированных трудовых ресурсов – условие развитие аграрного сектора;</a:t>
            </a:r>
          </a:p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Человеческий фактор - источник повышения эффективности и конкурентоспособности в сфере сельского хозяйства. </a:t>
            </a:r>
          </a:p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Субсидии из областного и местного бюджетов для молодых специалистов агропромышленного комплекса;</a:t>
            </a:r>
          </a:p>
          <a:p>
            <a:pPr lvl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крупные инвестиции в агропромышленный комплекс.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90063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Строительная сфера</a:t>
            </a:r>
          </a:p>
        </p:txBody>
      </p:sp>
      <p:pic>
        <p:nvPicPr>
          <p:cNvPr id="6" name="Picture 6" descr="Z:\Доклад главы администрации\Доклад на октябрь\фото1\обеспечение жи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2778"/>
            <a:ext cx="4779341" cy="2635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105883"/>
              </p:ext>
            </p:extLst>
          </p:nvPr>
        </p:nvGraphicFramePr>
        <p:xfrm>
          <a:off x="1000100" y="2000240"/>
          <a:ext cx="7072362" cy="17922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328227"/>
                <a:gridCol w="714380"/>
                <a:gridCol w="785818"/>
                <a:gridCol w="785818"/>
                <a:gridCol w="714380"/>
                <a:gridCol w="743739"/>
              </a:tblGrid>
              <a:tr h="278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показателя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</a:t>
                      </a: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u-RU" sz="105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г.</a:t>
                      </a:r>
                      <a:endParaRPr lang="ru-RU" sz="10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2013г.</a:t>
                      </a:r>
                      <a:endParaRPr lang="ru-RU" sz="10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2014г. </a:t>
                      </a:r>
                      <a:endParaRPr lang="ru-RU" sz="10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2015г. </a:t>
                      </a:r>
                      <a:endParaRPr lang="ru-RU" sz="10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2016г.</a:t>
                      </a:r>
                      <a:endParaRPr lang="ru-RU" sz="105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</a:tr>
              <a:tr h="1721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Введено в действие </a:t>
                      </a:r>
                      <a:r>
                        <a:rPr lang="ru-RU" sz="1050" dirty="0" smtClean="0">
                          <a:effectLst/>
                        </a:rPr>
                        <a:t>жилья, </a:t>
                      </a:r>
                      <a:r>
                        <a:rPr lang="ru-RU" sz="1050" dirty="0" err="1" smtClean="0">
                          <a:effectLst/>
                        </a:rPr>
                        <a:t>тыс.кв.м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План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Факт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15,0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17,23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18,0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10,66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9,0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17,88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12,1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23,6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10,2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13,2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</a:tr>
              <a:tr h="27468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Расселенная </a:t>
                      </a:r>
                      <a:r>
                        <a:rPr lang="ru-RU" sz="1050" dirty="0">
                          <a:effectLst/>
                        </a:rPr>
                        <a:t>площадь аварийного жилищного </a:t>
                      </a:r>
                      <a:r>
                        <a:rPr lang="ru-RU" sz="1050" dirty="0" smtClean="0">
                          <a:effectLst/>
                        </a:rPr>
                        <a:t>фонда,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кв. м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кол-во жит.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1934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134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570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52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900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47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1927,5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117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550,6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effectLst/>
                        </a:rPr>
                        <a:t> 46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</a:tr>
              <a:tr h="3057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Общее количество семей, состоящих на учете в качестве нуждающихся в жилых помещениях, ед.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1091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 </a:t>
                      </a:r>
                      <a:r>
                        <a:rPr lang="ru-RU" sz="1050" u="none" strike="noStrike" dirty="0" smtClean="0">
                          <a:effectLst/>
                        </a:rPr>
                        <a:t>080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972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811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772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0100" y="3929066"/>
            <a:ext cx="307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Микрорайон «Молодежный»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3857628"/>
            <a:ext cx="218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Строительство МКД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D9C2483-7947-4348-B828-A490B7C755C0}" type="slidenum">
              <a:rPr lang="ru-RU" smtClean="0">
                <a:solidFill>
                  <a:srgbClr val="C00000"/>
                </a:solidFill>
              </a:rPr>
              <a:pPr/>
              <a:t>14</a:t>
            </a:fld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" name="Picture 2" descr="http://lesnoe-stroim.ru/main/images//23-11-2016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506" y="4269421"/>
            <a:ext cx="4334494" cy="2588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90063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Строительная сфера</a:t>
            </a: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D9C2483-7947-4348-B828-A490B7C755C0}" type="slidenum">
              <a:rPr lang="ru-RU" smtClean="0">
                <a:solidFill>
                  <a:srgbClr val="C00000"/>
                </a:solidFill>
              </a:rPr>
              <a:pPr/>
              <a:t>15</a:t>
            </a:fld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49602"/>
              </p:ext>
            </p:extLst>
          </p:nvPr>
        </p:nvGraphicFramePr>
        <p:xfrm>
          <a:off x="1" y="1928802"/>
          <a:ext cx="9143999" cy="212860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6200850"/>
                <a:gridCol w="1514421"/>
                <a:gridCol w="1428728"/>
              </a:tblGrid>
              <a:tr h="363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объекта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Стоимость работ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Процент выполнения</a:t>
                      </a:r>
                      <a:endParaRPr lang="ru-RU" sz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</a:tr>
              <a:tr h="9010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Строительство напорного</a:t>
                      </a:r>
                      <a:r>
                        <a:rPr lang="ru-RU" sz="1200" baseline="0" dirty="0" smtClean="0">
                          <a:effectLst/>
                        </a:rPr>
                        <a:t> канализационного коллектора  МКР №3 до очистных сооружений канализации г. Ростов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100 615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70 %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</a:tr>
              <a:tr h="5541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Строительство водозаборных скважин</a:t>
                      </a:r>
                      <a:r>
                        <a:rPr lang="ru-RU" sz="1200" baseline="0" dirty="0" smtClean="0">
                          <a:effectLst/>
                        </a:rPr>
                        <a:t>  в </a:t>
                      </a:r>
                      <a:r>
                        <a:rPr lang="ru-RU" sz="1200" baseline="0" dirty="0" err="1" smtClean="0">
                          <a:effectLst/>
                        </a:rPr>
                        <a:t>д.Щипачево</a:t>
                      </a:r>
                      <a:r>
                        <a:rPr lang="ru-RU" sz="1200" baseline="0" dirty="0" smtClean="0">
                          <a:effectLst/>
                        </a:rPr>
                        <a:t> с целью обеспечения функционирования  водоочистных сооружений </a:t>
                      </a:r>
                      <a:r>
                        <a:rPr lang="ru-RU" sz="1200" baseline="0" smtClean="0">
                          <a:effectLst/>
                        </a:rPr>
                        <a:t>питьевой водой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9 950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95 %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</a:tr>
              <a:tr h="73324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Долевое строительство  18-ти квартирного жилого дома</a:t>
                      </a:r>
                      <a:r>
                        <a:rPr lang="ru-RU" sz="1200" baseline="0" dirty="0" smtClean="0">
                          <a:effectLst/>
                        </a:rPr>
                        <a:t> в </a:t>
                      </a:r>
                      <a:r>
                        <a:rPr lang="ru-RU" sz="1200" baseline="0" dirty="0" err="1" smtClean="0">
                          <a:effectLst/>
                        </a:rPr>
                        <a:t>р.п</a:t>
                      </a:r>
                      <a:r>
                        <a:rPr lang="ru-RU" sz="1200" baseline="0" dirty="0" smtClean="0">
                          <a:effectLst/>
                        </a:rPr>
                        <a:t>. </a:t>
                      </a:r>
                      <a:r>
                        <a:rPr lang="ru-RU" sz="1200" baseline="0" dirty="0" err="1" smtClean="0">
                          <a:effectLst/>
                        </a:rPr>
                        <a:t>Семибравтово</a:t>
                      </a:r>
                      <a:r>
                        <a:rPr lang="ru-RU" sz="1200" baseline="0" dirty="0" smtClean="0">
                          <a:effectLst/>
                        </a:rPr>
                        <a:t> ул. Советская (по программе переселения граждан из аварийного и ветхого жилья)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194" marR="6819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17 916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75%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28596" y="4143380"/>
            <a:ext cx="750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Канализационный коллектор                    	    Водозаборные скважины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C2483-7947-4348-B828-A490B7C755C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Picture 2" descr="C:\Users\User\Desktop\К. Коллектор\20160325_0905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684"/>
            <a:ext cx="2972063" cy="2446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User\Desktop\Скважины\20161128_101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592342"/>
            <a:ext cx="2827096" cy="2265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68" y="4685735"/>
            <a:ext cx="2564732" cy="2172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Туристическая сфера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754998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Туристическая сфера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r="952"/>
          <a:stretch>
            <a:fillRect/>
          </a:stretch>
        </p:blipFill>
        <p:spPr bwMode="auto">
          <a:xfrm>
            <a:off x="1071538" y="1857364"/>
            <a:ext cx="742955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17681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Задачи развития туризма:</a:t>
            </a:r>
          </a:p>
          <a:p>
            <a:r>
              <a:rPr lang="ru-RU" dirty="0" smtClean="0"/>
              <a:t>Увеличить плотность и масштабность событий;</a:t>
            </a:r>
          </a:p>
          <a:p>
            <a:r>
              <a:rPr lang="ru-RU" dirty="0" smtClean="0"/>
              <a:t>Создать связанные туристические маршруты;</a:t>
            </a:r>
          </a:p>
          <a:p>
            <a:r>
              <a:rPr lang="ru-RU" dirty="0" smtClean="0"/>
              <a:t>Разнообразить количество мест, привлекающих туристов;</a:t>
            </a:r>
          </a:p>
          <a:p>
            <a:r>
              <a:rPr lang="ru-RU" dirty="0" smtClean="0"/>
              <a:t>Привлечь </a:t>
            </a:r>
            <a:r>
              <a:rPr lang="ru-RU" dirty="0" err="1" smtClean="0"/>
              <a:t>обеспечненных</a:t>
            </a:r>
            <a:r>
              <a:rPr lang="ru-RU" dirty="0" smtClean="0"/>
              <a:t> туристов;</a:t>
            </a:r>
          </a:p>
          <a:p>
            <a:r>
              <a:rPr lang="ru-RU" dirty="0" smtClean="0"/>
              <a:t>Повысить качество инфраструктуры и городской среды;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проблемы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99"/>
            <a:ext cx="8501122" cy="5429263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Низкий технический уровень основной массы производственных объектов;</a:t>
            </a:r>
          </a:p>
          <a:p>
            <a:pPr lvl="0"/>
            <a:r>
              <a:rPr lang="ru-RU" sz="2000" dirty="0" smtClean="0"/>
              <a:t>Слабое использование имеющихся местных ресурсов и возможностей;</a:t>
            </a:r>
          </a:p>
          <a:p>
            <a:pPr lvl="0"/>
            <a:r>
              <a:rPr lang="ru-RU" sz="2000" dirty="0" smtClean="0"/>
              <a:t>Утрата традиционных самобытных производств;</a:t>
            </a:r>
          </a:p>
          <a:p>
            <a:pPr lvl="0"/>
            <a:r>
              <a:rPr lang="ru-RU" sz="2000" dirty="0" smtClean="0"/>
              <a:t>Рост числа лиц, нуждающихся в трудоустройстве: молодежь, лица пенсионного возраста, кадров, освобождаемых с связи с оптимизацией производств;</a:t>
            </a:r>
          </a:p>
          <a:p>
            <a:pPr lvl="0"/>
            <a:r>
              <a:rPr lang="ru-RU" sz="2000" dirty="0" smtClean="0"/>
              <a:t>Диспропорции в развитии производственных и непроизводственных сфер;</a:t>
            </a:r>
          </a:p>
          <a:p>
            <a:pPr lvl="0"/>
            <a:r>
              <a:rPr lang="ru-RU" sz="2000" dirty="0" smtClean="0"/>
              <a:t>Отставание в развитии жилищно-коммунального хозяйства;</a:t>
            </a:r>
          </a:p>
          <a:p>
            <a:pPr lvl="0"/>
            <a:r>
              <a:rPr lang="ru-RU" sz="2000" dirty="0" smtClean="0"/>
              <a:t>Низкое качество городской среды;</a:t>
            </a:r>
          </a:p>
          <a:p>
            <a:pPr lvl="0"/>
            <a:r>
              <a:rPr lang="ru-RU" sz="2000" dirty="0" smtClean="0"/>
              <a:t>Отток активной части молодого населения в крупные промышленные центры.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Социально-демографические особенности</a:t>
            </a:r>
            <a:endParaRPr lang="ru-RU" dirty="0"/>
          </a:p>
        </p:txBody>
      </p:sp>
      <p:pic>
        <p:nvPicPr>
          <p:cNvPr id="5" name="Объект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500174"/>
            <a:ext cx="4143372" cy="29701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97050" y="5886779"/>
            <a:ext cx="2246950" cy="971221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</a:t>
            </a:r>
          </a:p>
          <a:p>
            <a:pPr algn="ctr"/>
            <a:r>
              <a:rPr lang="ru-RU" sz="2500" dirty="0" smtClean="0">
                <a:solidFill>
                  <a:srgbClr val="8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2081,8 кв. км</a:t>
            </a:r>
            <a:endParaRPr lang="ru-RU" sz="2500" dirty="0">
              <a:solidFill>
                <a:srgbClr val="8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80736" y="874243"/>
            <a:ext cx="8995719" cy="0"/>
          </a:xfrm>
          <a:prstGeom prst="line">
            <a:avLst/>
          </a:prstGeom>
          <a:ln>
            <a:solidFill>
              <a:srgbClr val="8E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92569681"/>
              </p:ext>
            </p:extLst>
          </p:nvPr>
        </p:nvGraphicFramePr>
        <p:xfrm>
          <a:off x="0" y="3108404"/>
          <a:ext cx="6149851" cy="374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285720" y="1500174"/>
            <a:ext cx="4187904" cy="1092338"/>
          </a:xfrm>
          <a:prstGeom prst="rect">
            <a:avLst/>
          </a:prstGeom>
          <a:solidFill>
            <a:schemeClr val="bg1"/>
          </a:solidFill>
          <a:ln>
            <a:solidFill>
              <a:srgbClr val="8E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uLnTx/>
                <a:uFillTx/>
                <a:latin typeface="+mj-lt"/>
                <a:ea typeface="+mj-ea"/>
                <a:cs typeface="+mj-cs"/>
              </a:rPr>
              <a:t>Население – 64 </a:t>
            </a:r>
            <a:r>
              <a:rPr lang="ru-RU" sz="1500" b="1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088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E0000"/>
                </a:solidFill>
                <a:uLnTx/>
                <a:uFillTx/>
                <a:latin typeface="+mj-lt"/>
                <a:ea typeface="+mj-ea"/>
                <a:cs typeface="+mj-cs"/>
              </a:rPr>
              <a:t> чел.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1500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самый большой район </a:t>
            </a:r>
            <a:r>
              <a:rPr lang="ru-RU" sz="1500" dirty="0">
                <a:solidFill>
                  <a:srgbClr val="8E0000"/>
                </a:solidFill>
              </a:rPr>
              <a:t>в </a:t>
            </a:r>
            <a:r>
              <a:rPr lang="ru-RU" sz="1500" dirty="0" smtClean="0">
                <a:solidFill>
                  <a:srgbClr val="8E0000"/>
                </a:solidFill>
              </a:rPr>
              <a:t>ЯО</a:t>
            </a:r>
            <a:endParaRPr lang="ru-RU" sz="1500" dirty="0">
              <a:solidFill>
                <a:srgbClr val="8E0000"/>
              </a:solidFill>
            </a:endParaRP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dirty="0" smtClean="0">
                <a:solidFill>
                  <a:srgbClr val="8E0000"/>
                </a:solidFill>
                <a:latin typeface="+mj-lt"/>
                <a:ea typeface="+mj-ea"/>
                <a:cs typeface="+mj-cs"/>
              </a:rPr>
              <a:t> по численности населения</a:t>
            </a: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8E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4515" y="2499161"/>
            <a:ext cx="3056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района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D9C2483-7947-4348-B828-A490B7C755C0}" type="slidenum">
              <a:rPr lang="ru-RU" smtClean="0">
                <a:solidFill>
                  <a:srgbClr val="C00000"/>
                </a:solidFill>
              </a:rPr>
              <a:pPr/>
              <a:t>2</a:t>
            </a:fld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среда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872313"/>
              </p:ext>
            </p:extLst>
          </p:nvPr>
        </p:nvGraphicFramePr>
        <p:xfrm>
          <a:off x="928662" y="2000240"/>
          <a:ext cx="7429552" cy="392909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426313"/>
                <a:gridCol w="814839"/>
                <a:gridCol w="782784"/>
                <a:gridCol w="843779"/>
                <a:gridCol w="864113"/>
                <a:gridCol w="843779"/>
                <a:gridCol w="853945"/>
              </a:tblGrid>
              <a:tr h="65145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Наименование показателя</a:t>
                      </a:r>
                      <a:endParaRPr lang="ru-RU" sz="1300" dirty="0">
                        <a:effectLst/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Ед. изм.</a:t>
                      </a:r>
                      <a:endParaRPr lang="ru-RU" sz="1300" dirty="0">
                        <a:effectLst/>
                        <a:latin typeface="Century Gothic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2012г.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2013г.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2014г.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2015 г.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2016</a:t>
                      </a:r>
                      <a:r>
                        <a:rPr lang="ru-RU" sz="1300" baseline="0" dirty="0" smtClean="0">
                          <a:effectLst/>
                          <a:latin typeface="Century Gothic" pitchFamily="34" charset="0"/>
                        </a:rPr>
                        <a:t> г.</a:t>
                      </a:r>
                    </a:p>
                  </a:txBody>
                  <a:tcPr anchor="ctr"/>
                </a:tc>
              </a:tr>
              <a:tr h="91610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Общее количество образовательных учреждений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Ед.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69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63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64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smtClean="0">
                          <a:effectLst/>
                          <a:latin typeface="Century Gothic" pitchFamily="34" charset="0"/>
                        </a:rPr>
                        <a:t>63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63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0763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effectLst/>
                          <a:latin typeface="Century Gothic" pitchFamily="34" charset="0"/>
                        </a:rPr>
                        <a:t>Число обучающихся</a:t>
                      </a:r>
                      <a:r>
                        <a:rPr lang="ru-RU" sz="1300" kern="1200" baseline="0" dirty="0" smtClean="0">
                          <a:effectLst/>
                          <a:latin typeface="Century Gothic" pitchFamily="34" charset="0"/>
                        </a:rPr>
                        <a:t> в общеобразовательных учреждениях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Чел.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5772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5802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5908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6210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6436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180763"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effectLst/>
                          <a:latin typeface="Century Gothic" pitchFamily="34" charset="0"/>
                        </a:rPr>
                        <a:t>Число воспитанников</a:t>
                      </a:r>
                      <a:r>
                        <a:rPr lang="ru-RU" sz="1300" kern="1200" baseline="0" dirty="0" smtClean="0">
                          <a:effectLst/>
                          <a:latin typeface="Century Gothic" pitchFamily="34" charset="0"/>
                        </a:rPr>
                        <a:t> в муниципальных дошкольных учреждениях</a:t>
                      </a:r>
                      <a:endParaRPr lang="ru-RU" sz="1300" kern="1200" dirty="0" smtClean="0">
                        <a:solidFill>
                          <a:schemeClr val="dk1"/>
                        </a:solidFill>
                        <a:effectLst/>
                        <a:latin typeface="Century Gothic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Чел.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3316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3434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3568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3655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Century Gothic" pitchFamily="34" charset="0"/>
                        </a:rPr>
                        <a:t>3614</a:t>
                      </a:r>
                      <a:endParaRPr lang="ru-RU" sz="1300" dirty="0">
                        <a:effectLst/>
                        <a:latin typeface="Century Gothic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D9C2483-7947-4348-B828-A490B7C755C0}" type="slidenum">
              <a:rPr lang="ru-RU" smtClean="0">
                <a:solidFill>
                  <a:srgbClr val="C00000"/>
                </a:solidFill>
              </a:rPr>
              <a:pPr/>
              <a:t>20</a:t>
            </a:fld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среда</a:t>
            </a:r>
            <a:endParaRPr lang="ru-RU" dirty="0"/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D9C2483-7947-4348-B828-A490B7C755C0}" type="slidenum">
              <a:rPr lang="ru-RU" smtClean="0">
                <a:solidFill>
                  <a:srgbClr val="C00000"/>
                </a:solidFill>
              </a:rPr>
              <a:pPr/>
              <a:t>21</a:t>
            </a:fld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571637"/>
            <a:ext cx="8501122" cy="5429263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/>
              <a:t>Большинство выпускников нацелены на дальнейшее обучение и проф. реализацию в крупных городах;</a:t>
            </a:r>
          </a:p>
          <a:p>
            <a:pPr lvl="0"/>
            <a:r>
              <a:rPr lang="ru-RU" sz="2400" dirty="0" smtClean="0"/>
              <a:t>Отсутствие прямых конкурентов;</a:t>
            </a:r>
          </a:p>
          <a:p>
            <a:pPr lvl="0"/>
            <a:r>
              <a:rPr lang="ru-RU" sz="2400" dirty="0" smtClean="0"/>
              <a:t>Несоответствие программ подготовки профессионально-кадровой структуре экономики района;</a:t>
            </a:r>
          </a:p>
          <a:p>
            <a:pPr lvl="0"/>
            <a:r>
              <a:rPr lang="ru-RU" sz="2400" dirty="0" smtClean="0"/>
              <a:t>Широкий спектр образовательных потребностей существующих и новых предприятий, требующий удовлетворения;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Отсутствие у ПОО прямых конкурентов на рынке образовательных услуг;</a:t>
            </a:r>
          </a:p>
          <a:p>
            <a:r>
              <a:rPr lang="ru-RU" dirty="0" smtClean="0"/>
              <a:t>ПОО не оказывает максимально </a:t>
            </a:r>
            <a:r>
              <a:rPr lang="ru-RU" dirty="0" smtClean="0"/>
              <a:t>возможный </a:t>
            </a:r>
            <a:r>
              <a:rPr lang="ru-RU" dirty="0" smtClean="0"/>
              <a:t>перечень обр. услуг;</a:t>
            </a:r>
          </a:p>
          <a:p>
            <a:r>
              <a:rPr lang="ru-RU" dirty="0" smtClean="0"/>
              <a:t>Существует потребность в новых квалифицированных </a:t>
            </a:r>
            <a:r>
              <a:rPr lang="ru-RU" dirty="0" smtClean="0"/>
              <a:t>кадрах;</a:t>
            </a:r>
            <a:endParaRPr lang="ru-RU" dirty="0" smtClean="0"/>
          </a:p>
          <a:p>
            <a:r>
              <a:rPr lang="ru-RU" dirty="0" smtClean="0"/>
              <a:t>Существуют «ниши», за которые ПОО должна </a:t>
            </a:r>
            <a:r>
              <a:rPr lang="ru-RU" dirty="0" smtClean="0"/>
              <a:t>бороться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Социально-демографические особенности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80736" y="874243"/>
            <a:ext cx="8995719" cy="0"/>
          </a:xfrm>
          <a:prstGeom prst="line">
            <a:avLst/>
          </a:prstGeom>
          <a:ln>
            <a:solidFill>
              <a:srgbClr val="8E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D9C2483-7947-4348-B828-A490B7C755C0}" type="slidenum">
              <a:rPr lang="ru-RU" smtClean="0">
                <a:solidFill>
                  <a:srgbClr val="C00000"/>
                </a:solidFill>
              </a:rPr>
              <a:pPr/>
              <a:t>3</a:t>
            </a:fld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1000100" y="1857364"/>
          <a:ext cx="7643834" cy="45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Социально-демографические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Выгодное географическое расположение (трасса М8);</a:t>
            </a:r>
          </a:p>
          <a:p>
            <a:r>
              <a:rPr lang="ru-RU" dirty="0" smtClean="0"/>
              <a:t>Малая мобильность населения;</a:t>
            </a:r>
          </a:p>
          <a:p>
            <a:r>
              <a:rPr lang="ru-RU" dirty="0" smtClean="0"/>
              <a:t>Неблагоприятная демографическая ситуация;</a:t>
            </a:r>
          </a:p>
          <a:p>
            <a:r>
              <a:rPr lang="ru-RU" dirty="0" smtClean="0"/>
              <a:t>Разрыв между экономической ситуацией района и пожеланиями учащихся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Ведущие отрасли экономики:</a:t>
            </a:r>
          </a:p>
          <a:p>
            <a:r>
              <a:rPr lang="ru-RU" dirty="0" smtClean="0"/>
              <a:t>промышленное производство - 14,6%;</a:t>
            </a:r>
          </a:p>
          <a:p>
            <a:r>
              <a:rPr lang="ru-RU" dirty="0" smtClean="0"/>
              <a:t>сельское хозяйство - 9,0 %;</a:t>
            </a:r>
          </a:p>
          <a:p>
            <a:r>
              <a:rPr lang="ru-RU" dirty="0" smtClean="0"/>
              <a:t>сфера строительства - 9,2%;</a:t>
            </a:r>
          </a:p>
          <a:p>
            <a:r>
              <a:rPr lang="ru-RU" dirty="0" smtClean="0"/>
              <a:t>розничная торговля - 8,4 %,</a:t>
            </a:r>
          </a:p>
          <a:p>
            <a:r>
              <a:rPr lang="ru-RU" dirty="0" smtClean="0"/>
              <a:t>транспорт - 7,4%;</a:t>
            </a:r>
          </a:p>
          <a:p>
            <a:r>
              <a:rPr lang="ru-RU" dirty="0" smtClean="0"/>
              <a:t>Туризм - 7,0%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35626630"/>
              </p:ext>
            </p:extLst>
          </p:nvPr>
        </p:nvGraphicFramePr>
        <p:xfrm>
          <a:off x="0" y="2805550"/>
          <a:ext cx="4654156" cy="405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571536" y="1928802"/>
            <a:ext cx="63386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000000"/>
                </a:solidFill>
              </a:rPr>
              <a:t>Объем отгруженной продукции крупными и средними промышленными предприятиями, </a:t>
            </a:r>
            <a:r>
              <a:rPr lang="ru-RU" b="1" dirty="0" err="1">
                <a:solidFill>
                  <a:srgbClr val="000000"/>
                </a:solidFill>
              </a:rPr>
              <a:t>млн.руб</a:t>
            </a:r>
            <a:r>
              <a:rPr lang="ru-RU" b="1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95311549"/>
              </p:ext>
            </p:extLst>
          </p:nvPr>
        </p:nvGraphicFramePr>
        <p:xfrm>
          <a:off x="3857588" y="2071678"/>
          <a:ext cx="528641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62191133"/>
              </p:ext>
            </p:extLst>
          </p:nvPr>
        </p:nvGraphicFramePr>
        <p:xfrm>
          <a:off x="4857752" y="4804412"/>
          <a:ext cx="4286248" cy="2053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D9C2483-7947-4348-B828-A490B7C755C0}" type="slidenum">
              <a:rPr lang="ru-RU" smtClean="0">
                <a:solidFill>
                  <a:srgbClr val="C00000"/>
                </a:solidFill>
              </a:rPr>
              <a:pPr/>
              <a:t>6</a:t>
            </a:fld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Промышленность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Наиболее успешные предприятия:</a:t>
            </a:r>
          </a:p>
          <a:p>
            <a:pPr lvl="0"/>
            <a:r>
              <a:rPr lang="ru-RU" dirty="0" smtClean="0"/>
              <a:t>ОАО «Сыктывкар </a:t>
            </a:r>
            <a:r>
              <a:rPr lang="ru-RU" dirty="0" err="1" smtClean="0"/>
              <a:t>Тиссью</a:t>
            </a:r>
            <a:r>
              <a:rPr lang="ru-RU" dirty="0" smtClean="0"/>
              <a:t> Групп» - целлюлозно-бумажное производство;</a:t>
            </a:r>
          </a:p>
          <a:p>
            <a:pPr lvl="0"/>
            <a:r>
              <a:rPr lang="ru-RU" dirty="0" smtClean="0"/>
              <a:t>ЗАО «МД-РУС» - обработка </a:t>
            </a:r>
            <a:r>
              <a:rPr lang="ru-RU" dirty="0" err="1" smtClean="0"/>
              <a:t>древисины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ЗАО «</a:t>
            </a:r>
            <a:r>
              <a:rPr lang="ru-RU" dirty="0" err="1" smtClean="0"/>
              <a:t>Атрус</a:t>
            </a:r>
            <a:r>
              <a:rPr lang="ru-RU" dirty="0" smtClean="0"/>
              <a:t>» - производство пищевых продуктов;</a:t>
            </a:r>
          </a:p>
          <a:p>
            <a:pPr lvl="0"/>
            <a:r>
              <a:rPr lang="ru-RU" dirty="0" smtClean="0"/>
              <a:t>ОАО «РОМЗ» - оптико-механический завод.</a:t>
            </a:r>
          </a:p>
          <a:p>
            <a:pPr lvl="0"/>
            <a:r>
              <a:rPr lang="ru-RU" dirty="0" smtClean="0"/>
              <a:t>Так же в скором времени планируется запуск фармацевтического производства – завод «</a:t>
            </a:r>
            <a:r>
              <a:rPr lang="ru-RU" dirty="0" err="1" smtClean="0"/>
              <a:t>Р-Фарм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182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Социально-экономические особенности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3"/>
          </a:xfrm>
        </p:spPr>
        <p:txBody>
          <a:bodyPr>
            <a:normAutofit/>
          </a:bodyPr>
          <a:lstStyle/>
          <a:p>
            <a:r>
              <a:rPr lang="ru-RU" dirty="0" smtClean="0"/>
              <a:t>Промышленные предприятия района нуждаются в новых вливаниях высококвалифицированных кадров машиностроительной, фармацевтической, обрабатывающей сферы, а так же в их переподготовке и повышении квалификации.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714</Words>
  <Application>Microsoft Office PowerPoint</Application>
  <PresentationFormat>Экран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ГПОАУ ЯО Ростовский колледж отраслевых технологий</vt:lpstr>
      <vt:lpstr>Социально-демографические особенности</vt:lpstr>
      <vt:lpstr>Социально-демографические особенности</vt:lpstr>
      <vt:lpstr>Социально-демографические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особенности</vt:lpstr>
      <vt:lpstr>Социально-экономические проблемы</vt:lpstr>
      <vt:lpstr>Образовательная среда</vt:lpstr>
      <vt:lpstr>Образовательная среда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Кузнецов</dc:creator>
  <cp:lastModifiedBy>dns</cp:lastModifiedBy>
  <cp:revision>79</cp:revision>
  <dcterms:created xsi:type="dcterms:W3CDTF">2016-03-31T15:36:38Z</dcterms:created>
  <dcterms:modified xsi:type="dcterms:W3CDTF">2018-04-01T15:31:27Z</dcterms:modified>
</cp:coreProperties>
</file>