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14" y="-8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A29C2-0A67-4039-B160-C771E78B141D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DAC10-69FA-4F5B-9A00-4290359847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5316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26" name="Picture 2" descr="http://www.skyclass.ru/media/upload/gallery/build/5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94" t="5085" r="4907" b="60009"/>
          <a:stretch/>
        </p:blipFill>
        <p:spPr bwMode="auto">
          <a:xfrm>
            <a:off x="0" y="0"/>
            <a:ext cx="9143999" cy="12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-20554" y="-5680"/>
            <a:ext cx="9144000" cy="121218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alpha val="23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340768"/>
            <a:ext cx="9252520" cy="720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252521" cy="1212180"/>
          </a:xfrm>
          <a:prstGeom prst="rect">
            <a:avLst/>
          </a:prstGeom>
          <a:gradFill>
            <a:gsLst>
              <a:gs pos="84000">
                <a:srgbClr val="00B0F0">
                  <a:alpha val="27000"/>
                </a:srgbClr>
              </a:gs>
              <a:gs pos="0">
                <a:schemeClr val="bg1">
                  <a:alpha val="4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B0F0"/>
        </a:buClr>
        <a:buFont typeface="Wingdings" panose="05000000000000000000" pitchFamily="2" charset="2"/>
        <a:buChar char="q"/>
        <a:defRPr sz="3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B0F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B0F0"/>
        </a:buClr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B0F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B0F0"/>
        </a:buClr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0%9A%D0%90%D0%94" TargetMode="External"/><Relationship Id="rId2" Type="http://schemas.openxmlformats.org/officeDocument/2006/relationships/hyperlink" Target="https://ru.wikipedia.org/wiki/%D0%AD%D0%BA%D1%81%D0%BA%D0%BB%D0%B0%D0%B2%D1%8B_%D0%B8_%D0%BF%D1%80%D0%BE%D1%82%D1%83%D0%B1%D0%B5%D1%80%D0%B0%D0%BD%D1%86%D1%8B_%D0%9C%D0%BE%D1%81%D0%BA%D0%B2%D1%8B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1" descr="D:\ПТ\temp\Ресурсный центр ЖКХ\2017\Выступление на педсовете\DSC018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278463"/>
            <a:ext cx="1662243" cy="93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-1"/>
            <a:ext cx="8856984" cy="1315911"/>
          </a:xfrm>
        </p:spPr>
        <p:txBody>
          <a:bodyPr>
            <a:noAutofit/>
          </a:bodyPr>
          <a:lstStyle/>
          <a:p>
            <a:r>
              <a:rPr lang="ru-RU" sz="2500" dirty="0" smtClean="0"/>
              <a:t>ГПОАУ ЯО Ростовский колледж отраслевых технологий</a:t>
            </a:r>
            <a:endParaRPr lang="ru-RU" sz="25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6050" y="2924944"/>
            <a:ext cx="6357950" cy="1752600"/>
          </a:xfrm>
        </p:spPr>
        <p:txBody>
          <a:bodyPr>
            <a:noAutofit/>
          </a:bodyPr>
          <a:lstStyle/>
          <a:p>
            <a:r>
              <a:rPr lang="ru-RU" sz="2800" dirty="0"/>
              <a:t>Зарубежный и отечественный опыт деятельности инновационных профессиональных образовательных организаций</a:t>
            </a:r>
          </a:p>
        </p:txBody>
      </p:sp>
      <p:pic>
        <p:nvPicPr>
          <p:cNvPr id="1026" name="Picture 2" descr="D:\ПТ\temp\Ресурсный центр ЖКХ\2017\Выступление на педсовете\DSC017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61"/>
          <a:stretch/>
        </p:blipFill>
        <p:spPr bwMode="auto">
          <a:xfrm>
            <a:off x="0" y="1844824"/>
            <a:ext cx="1619672" cy="93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ПТ\temp\Ресурсный центр ЖКХ\2017\Выступление на педсовете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8831" y="1844824"/>
            <a:ext cx="1664367" cy="93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ПТ\temp\Ресурсный центр ЖКХ\2017\Выступление на педсовете\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73" t="6643" r="11136" b="13265"/>
          <a:stretch/>
        </p:blipFill>
        <p:spPr bwMode="auto">
          <a:xfrm>
            <a:off x="2737859" y="1844824"/>
            <a:ext cx="1585363" cy="93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ПТ\temp\Ресурсный центр ЖКХ\2017\Выступление на педсовете\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3404" y="1849390"/>
            <a:ext cx="1657408" cy="93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ПТ\temp\Ресурсный центр ЖКХ\2017\Выступление на педсовете\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6261" y="1849390"/>
            <a:ext cx="1657409" cy="93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ПТ\temp\Ресурсный центр ЖКХ\2017\Выступление на педсовете\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8465" y="1844824"/>
            <a:ext cx="1665535" cy="93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ПТ\temp\Ресурсный центр ЖКХ\2017\Выступление на педсовете\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278462"/>
            <a:ext cx="1248114" cy="93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ПТ\temp\Ресурсный центр ЖКХ\2017\Выступление на педсовете\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7251" y="5278463"/>
            <a:ext cx="1665535" cy="93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ПТ\temp\Ресурсный центр ЖКХ\2017\Выступление на педсовете\9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2786" y="5278463"/>
            <a:ext cx="1665535" cy="93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:\ПТ\temp\Ресурсный центр ЖКХ\2017\Выступление на педсовете\1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0227" y="5278465"/>
            <a:ext cx="1662245" cy="93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D:\ПТ\temp\Ресурсный центр ЖКХ\2017\Выступление на педсовете\12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66" t="26810" r="4297" b="4189"/>
          <a:stretch/>
        </p:blipFill>
        <p:spPr bwMode="auto">
          <a:xfrm>
            <a:off x="7752472" y="5278462"/>
            <a:ext cx="1597351" cy="93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844824"/>
            <a:ext cx="9144000" cy="935782"/>
          </a:xfrm>
          <a:prstGeom prst="rect">
            <a:avLst/>
          </a:prstGeom>
          <a:gradFill>
            <a:gsLst>
              <a:gs pos="84000">
                <a:srgbClr val="00B0F0">
                  <a:alpha val="52000"/>
                </a:srgbClr>
              </a:gs>
              <a:gs pos="0">
                <a:schemeClr val="bg1">
                  <a:alpha val="4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5278465"/>
            <a:ext cx="9144000" cy="935782"/>
          </a:xfrm>
          <a:prstGeom prst="rect">
            <a:avLst/>
          </a:prstGeom>
          <a:gradFill>
            <a:gsLst>
              <a:gs pos="84000">
                <a:srgbClr val="00B0F0">
                  <a:alpha val="52000"/>
                </a:srgbClr>
              </a:gs>
              <a:gs pos="0">
                <a:schemeClr val="bg1">
                  <a:alpha val="4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8" name="Picture 14" descr="D:\ПТ\temp\Логотип Колледжа\лого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68960"/>
            <a:ext cx="1788452" cy="180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396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ПОО - </a:t>
            </a:r>
            <a:r>
              <a:rPr lang="ru-RU" dirty="0" err="1" smtClean="0"/>
              <a:t>технополисы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Синергетический процесс взаимодействия между:</a:t>
            </a:r>
          </a:p>
          <a:p>
            <a:r>
              <a:rPr lang="ru-RU" dirty="0" smtClean="0"/>
              <a:t>Образовательными </a:t>
            </a:r>
            <a:r>
              <a:rPr lang="ru-RU" dirty="0" err="1" smtClean="0"/>
              <a:t>учреждениеми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Научными организациями;</a:t>
            </a:r>
          </a:p>
          <a:p>
            <a:r>
              <a:rPr lang="ru-RU" dirty="0" smtClean="0"/>
              <a:t>Коммерческими предприятиями;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Совместное использование:</a:t>
            </a:r>
          </a:p>
          <a:p>
            <a:r>
              <a:rPr lang="ru-RU" dirty="0" smtClean="0"/>
              <a:t>Кадровых ресурсов;</a:t>
            </a:r>
          </a:p>
          <a:p>
            <a:r>
              <a:rPr lang="ru-RU" dirty="0" smtClean="0"/>
              <a:t>Финансовых ресурсов;</a:t>
            </a:r>
          </a:p>
          <a:p>
            <a:r>
              <a:rPr lang="ru-RU" dirty="0" smtClean="0"/>
              <a:t>Материальных ресурсов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0109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Образовательные кластеры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Образовательный кластер – совокупность </a:t>
            </a:r>
            <a:r>
              <a:rPr lang="ru-RU" dirty="0" err="1"/>
              <a:t>взаиимосвязанных</a:t>
            </a:r>
            <a:r>
              <a:rPr lang="ru-RU" dirty="0"/>
              <a:t> учреждений профессионального образования, объединенных по отраслевому признаку и партнерскими отношениями с предприятиями отрасли.</a:t>
            </a:r>
          </a:p>
        </p:txBody>
      </p:sp>
    </p:spTree>
    <p:extLst>
      <p:ext uri="{BB962C8B-B14F-4D97-AF65-F5344CB8AC3E}">
        <p14:creationId xmlns:p14="http://schemas.microsoft.com/office/powerpoint/2010/main" xmlns="" val="1313959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Образовательные кластеры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81754916"/>
              </p:ext>
            </p:extLst>
          </p:nvPr>
        </p:nvGraphicFramePr>
        <p:xfrm>
          <a:off x="17016" y="1476822"/>
          <a:ext cx="9126983" cy="501407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409859"/>
                <a:gridCol w="4674479"/>
                <a:gridCol w="3042645"/>
              </a:tblGrid>
              <a:tr h="339447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Характеристика</a:t>
                      </a:r>
                      <a:endParaRPr lang="ru-RU" sz="1400" b="1" dirty="0"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369" marR="36369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Образовательный Кластер в Нью-Джерси</a:t>
                      </a:r>
                      <a:endParaRPr lang="ru-RU" sz="1400" b="1" dirty="0"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369" marR="36369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Образовательный кластер в провинции Онтарио</a:t>
                      </a:r>
                      <a:endParaRPr lang="ru-RU" sz="1400" b="1" dirty="0"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369" marR="36369" marT="0" marB="0"/>
                </a:tc>
              </a:tr>
              <a:tr h="226298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ВУЗ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369" marR="36369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Пристонский университет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369" marR="36369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369" marR="36369" marT="0" marB="0"/>
                </a:tc>
              </a:tr>
              <a:tr h="452596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Институты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369" marR="36369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 колледжа, 4 университета, расположенных в двух округах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369" marR="36369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 колледжа, 5 университетов, расположенных в пяти регионах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369" marR="36369" marT="0" marB="0"/>
                </a:tc>
              </a:tr>
              <a:tr h="339447">
                <a:tc row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Преимущества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369" marR="36369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Местоположение вблизи Нью-Йорка и Филадельфии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369" marR="36369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Местоположение вблизи Торонто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369" marR="36369" marT="0" marB="0"/>
                </a:tc>
              </a:tr>
              <a:tr h="21498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Концентрация предприятий конкурентоспособных родственных и поддерживающих отраслей для образовательного кластера (кластеры внутри финансовых услуг, фармацевтики, медицинского оборудования, аналитических инструментов, информационных технологий, печатного дела и местные сопутствующие отрасли)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369" marR="36369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 кластере реализуются совместные образовательные программы, для предоставления студентам дополнительного профессионального опыта (университет Ватерлоо), некоторые университеты делают значительный упор на исследования и инновации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369" marR="36369" marT="0" marB="0"/>
                </a:tc>
              </a:tr>
              <a:tr h="565745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Образовательные программы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369" marR="36369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Более специализированы, учебные заведения специализируются только на них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369" marR="36369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Однородны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369" marR="36369" marT="0" marB="0"/>
                </a:tc>
              </a:tr>
              <a:tr h="452596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Сотрудничество между учебными заведениями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369" marR="36369" marT="0" marB="0" anchor="ctr"/>
                </a:tc>
                <a:tc gridSpan="2"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Свойственно для обоих кластеров, но при этом нет формально организованных ассоциаций, которые бы активно занимались продвижением элементов кластера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369" marR="3636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4495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ПОО - кампусы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Кампус — </a:t>
            </a:r>
            <a:r>
              <a:rPr lang="ru-RU" dirty="0"/>
              <a:t>университетский городок, обособленная территория, включающая всю </a:t>
            </a:r>
            <a:r>
              <a:rPr lang="ru-RU" dirty="0" smtClean="0"/>
              <a:t>инфраструктуру:</a:t>
            </a:r>
          </a:p>
          <a:p>
            <a:r>
              <a:rPr lang="ru-RU" dirty="0" smtClean="0"/>
              <a:t>комплекс </a:t>
            </a:r>
            <a:r>
              <a:rPr lang="ru-RU" dirty="0"/>
              <a:t>зданий и </a:t>
            </a:r>
            <a:r>
              <a:rPr lang="ru-RU" dirty="0" smtClean="0"/>
              <a:t>сооружений;</a:t>
            </a:r>
          </a:p>
          <a:p>
            <a:r>
              <a:rPr lang="ru-RU" dirty="0" smtClean="0"/>
              <a:t>учебные корпуса;</a:t>
            </a:r>
          </a:p>
          <a:p>
            <a:r>
              <a:rPr lang="ru-RU" dirty="0" smtClean="0"/>
              <a:t>Лаборатории;</a:t>
            </a:r>
          </a:p>
          <a:p>
            <a:r>
              <a:rPr lang="ru-RU" dirty="0" smtClean="0"/>
              <a:t>Библиотека;</a:t>
            </a:r>
          </a:p>
          <a:p>
            <a:r>
              <a:rPr lang="ru-RU" dirty="0" smtClean="0"/>
              <a:t>Спортзал;</a:t>
            </a:r>
          </a:p>
          <a:p>
            <a:r>
              <a:rPr lang="ru-RU" dirty="0" smtClean="0"/>
              <a:t>Административные здания;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01609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ПОО - кампусы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По масштабу:</a:t>
            </a:r>
          </a:p>
          <a:p>
            <a:r>
              <a:rPr lang="ru-RU" dirty="0" err="1" smtClean="0"/>
              <a:t>Микрокампус</a:t>
            </a:r>
            <a:r>
              <a:rPr lang="ru-RU" dirty="0" smtClean="0"/>
              <a:t> в городской среде;</a:t>
            </a:r>
          </a:p>
          <a:p>
            <a:r>
              <a:rPr lang="ru-RU" dirty="0" err="1" smtClean="0"/>
              <a:t>Миникампус</a:t>
            </a:r>
            <a:r>
              <a:rPr lang="ru-RU" dirty="0" smtClean="0"/>
              <a:t>;</a:t>
            </a:r>
          </a:p>
          <a:p>
            <a:r>
              <a:rPr lang="ru-RU" dirty="0" smtClean="0"/>
              <a:t>Классический кампус;</a:t>
            </a:r>
          </a:p>
          <a:p>
            <a:r>
              <a:rPr lang="ru-RU" dirty="0" err="1" smtClean="0"/>
              <a:t>Макрокампус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Мегакампус</a:t>
            </a:r>
            <a:r>
              <a:rPr lang="ru-RU" dirty="0" smtClean="0"/>
              <a:t>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52597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ПОО - кампусы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По территориальному расположению:</a:t>
            </a:r>
          </a:p>
          <a:p>
            <a:r>
              <a:rPr lang="ru-RU" dirty="0" smtClean="0"/>
              <a:t>Городского рассредоточенного типа;</a:t>
            </a:r>
          </a:p>
          <a:p>
            <a:r>
              <a:rPr lang="ru-RU" dirty="0" smtClean="0"/>
              <a:t>Городского локального типа;</a:t>
            </a:r>
          </a:p>
          <a:p>
            <a:r>
              <a:rPr lang="ru-RU" dirty="0" smtClean="0"/>
              <a:t>Загородного типа;</a:t>
            </a:r>
          </a:p>
          <a:p>
            <a:r>
              <a:rPr lang="ru-RU" dirty="0" smtClean="0"/>
              <a:t>«Микст» (смешанный);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62164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x-none" sz="3200" smtClean="0"/>
              <a:t>Отечественный опыт деятельности </a:t>
            </a:r>
            <a:r>
              <a:rPr lang="x-none" sz="3200" smtClean="0"/>
              <a:t>инновационных </a:t>
            </a:r>
            <a:r>
              <a:rPr lang="ru-RU" sz="3200" dirty="0" smtClean="0"/>
              <a:t>ПОО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Инновационное образовательное учреждение</a:t>
            </a:r>
            <a:r>
              <a:rPr lang="ru-RU" dirty="0" smtClean="0"/>
              <a:t> в РФ — ОУ, </a:t>
            </a:r>
            <a:r>
              <a:rPr lang="ru-RU" dirty="0" smtClean="0"/>
              <a:t>в котором ведется поиск новых моделей образования и управления, разрабатываются новые технологии обучения и воспитания, совершенствуются содержание и современные формы организации и стимулирования труда.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Образовательный кампус в</a:t>
            </a:r>
            <a:br>
              <a:rPr lang="ru-RU" sz="3600" dirty="0" smtClean="0"/>
            </a:br>
            <a:r>
              <a:rPr lang="ru-RU" sz="3600" dirty="0" smtClean="0"/>
              <a:t>г. Сургут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Работа по трем направлениям:</a:t>
            </a:r>
          </a:p>
          <a:p>
            <a:r>
              <a:rPr lang="ru-RU" dirty="0" smtClean="0"/>
              <a:t>Образование;</a:t>
            </a:r>
          </a:p>
          <a:p>
            <a:r>
              <a:rPr lang="ru-RU" dirty="0" smtClean="0"/>
              <a:t>Инновации;</a:t>
            </a:r>
          </a:p>
          <a:p>
            <a:r>
              <a:rPr lang="ru-RU" dirty="0" smtClean="0"/>
              <a:t>Воздействие </a:t>
            </a:r>
            <a:r>
              <a:rPr lang="ru-RU" dirty="0" smtClean="0"/>
              <a:t>на городскую </a:t>
            </a:r>
            <a:r>
              <a:rPr lang="ru-RU" dirty="0" smtClean="0"/>
              <a:t>среду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Образовательный кампус в</a:t>
            </a:r>
            <a:br>
              <a:rPr lang="ru-RU" sz="3600" dirty="0" smtClean="0"/>
            </a:br>
            <a:r>
              <a:rPr lang="ru-RU" sz="3600" dirty="0" smtClean="0"/>
              <a:t>г. Сургут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Инфраструктура кампуса:</a:t>
            </a:r>
          </a:p>
          <a:p>
            <a:r>
              <a:rPr lang="ru-RU" dirty="0" err="1" smtClean="0"/>
              <a:t>Инновационно-образовательная</a:t>
            </a:r>
            <a:r>
              <a:rPr lang="ru-RU" dirty="0" smtClean="0"/>
              <a:t> </a:t>
            </a:r>
            <a:r>
              <a:rPr lang="ru-RU" dirty="0" smtClean="0"/>
              <a:t>зона;</a:t>
            </a:r>
          </a:p>
          <a:p>
            <a:r>
              <a:rPr lang="ru-RU" dirty="0" smtClean="0"/>
              <a:t>Административный  </a:t>
            </a:r>
            <a:r>
              <a:rPr lang="ru-RU" dirty="0" smtClean="0"/>
              <a:t>блок;</a:t>
            </a:r>
          </a:p>
          <a:p>
            <a:r>
              <a:rPr lang="ru-RU" dirty="0" smtClean="0"/>
              <a:t>Инновационный </a:t>
            </a:r>
            <a:r>
              <a:rPr lang="ru-RU" dirty="0" smtClean="0"/>
              <a:t>центр;</a:t>
            </a:r>
          </a:p>
          <a:p>
            <a:r>
              <a:rPr lang="ru-RU" dirty="0" smtClean="0"/>
              <a:t>Библиотека и </a:t>
            </a:r>
            <a:r>
              <a:rPr lang="ru-RU" dirty="0" smtClean="0"/>
              <a:t>типография;</a:t>
            </a:r>
          </a:p>
          <a:p>
            <a:r>
              <a:rPr lang="ru-RU" dirty="0" smtClean="0"/>
              <a:t>Инженерно-хозяйственный </a:t>
            </a:r>
            <a:r>
              <a:rPr lang="ru-RU" dirty="0" smtClean="0"/>
              <a:t>центр;</a:t>
            </a:r>
          </a:p>
          <a:p>
            <a:r>
              <a:rPr lang="ru-RU" dirty="0" smtClean="0"/>
              <a:t>Спортивно-оздоровительная </a:t>
            </a:r>
            <a:r>
              <a:rPr lang="ru-RU" dirty="0" smtClean="0"/>
              <a:t>зона;</a:t>
            </a:r>
          </a:p>
          <a:p>
            <a:r>
              <a:rPr lang="ru-RU" dirty="0" smtClean="0"/>
              <a:t>Студенческий </a:t>
            </a:r>
            <a:r>
              <a:rPr lang="ru-RU" dirty="0" smtClean="0"/>
              <a:t>центр;</a:t>
            </a:r>
          </a:p>
          <a:p>
            <a:r>
              <a:rPr lang="ru-RU" dirty="0" smtClean="0"/>
              <a:t>Жилая </a:t>
            </a:r>
            <a:r>
              <a:rPr lang="ru-RU" dirty="0" smtClean="0"/>
              <a:t>зона;</a:t>
            </a:r>
          </a:p>
          <a:p>
            <a:r>
              <a:rPr lang="ru-RU" dirty="0" err="1" smtClean="0"/>
              <a:t>Прогулочно-парковая</a:t>
            </a:r>
            <a:r>
              <a:rPr lang="ru-RU" dirty="0" smtClean="0"/>
              <a:t> </a:t>
            </a:r>
            <a:r>
              <a:rPr lang="ru-RU" dirty="0" smtClean="0"/>
              <a:t>зона;</a:t>
            </a:r>
          </a:p>
          <a:p>
            <a:r>
              <a:rPr lang="ru-RU" dirty="0" smtClean="0"/>
              <a:t>И т.д.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Инновационный научный центр «</a:t>
            </a:r>
            <a:r>
              <a:rPr lang="ru-RU" dirty="0" err="1" smtClean="0"/>
              <a:t>Сколково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Инновационный центр «</a:t>
            </a:r>
            <a:r>
              <a:rPr lang="ru-RU" dirty="0" err="1" smtClean="0"/>
              <a:t>Сколково</a:t>
            </a:r>
            <a:r>
              <a:rPr lang="ru-RU" dirty="0" smtClean="0"/>
              <a:t>» </a:t>
            </a:r>
            <a:r>
              <a:rPr lang="ru-RU" dirty="0" smtClean="0"/>
              <a:t>—</a:t>
            </a:r>
            <a:r>
              <a:rPr lang="ru-RU" dirty="0" smtClean="0"/>
              <a:t> современный научно-технологический инновационный комплекс по разработке и коммерциализации новых </a:t>
            </a:r>
            <a:r>
              <a:rPr lang="ru-RU" dirty="0" smtClean="0"/>
              <a:t>технологий, а также территория, </a:t>
            </a:r>
            <a:r>
              <a:rPr lang="ru-RU" dirty="0" smtClean="0"/>
              <a:t>представляющая собой </a:t>
            </a:r>
            <a:r>
              <a:rPr lang="ru-RU" dirty="0" smtClean="0">
                <a:hlinkClick r:id="rId2" tooltip="Эксклавы и протуберанцы Москвы"/>
              </a:rPr>
              <a:t>протуберанец</a:t>
            </a:r>
            <a:r>
              <a:rPr lang="ru-RU" dirty="0" smtClean="0"/>
              <a:t> за </a:t>
            </a:r>
            <a:r>
              <a:rPr lang="ru-RU" dirty="0" smtClean="0">
                <a:hlinkClick r:id="rId3" tooltip="МКАД"/>
              </a:rPr>
              <a:t>МКАД</a:t>
            </a:r>
            <a:r>
              <a:rPr lang="ru-RU" dirty="0" smtClean="0"/>
              <a:t>, и городской микрорайон Москвы.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/>
              <a:t>Инспектор </a:t>
            </a:r>
            <a:r>
              <a:rPr lang="ru-RU" sz="1800" dirty="0" smtClean="0"/>
              <a:t>ДПС</a:t>
            </a:r>
          </a:p>
          <a:p>
            <a:endParaRPr lang="ru-RU" sz="1800" dirty="0" smtClean="0"/>
          </a:p>
          <a:p>
            <a:r>
              <a:rPr lang="ru-RU" sz="1800" dirty="0" smtClean="0"/>
              <a:t>Высокопрофессиональный</a:t>
            </a:r>
          </a:p>
          <a:p>
            <a:pPr marL="0" indent="0">
              <a:buNone/>
            </a:pPr>
            <a:r>
              <a:rPr lang="ru-RU" sz="1800" dirty="0" smtClean="0"/>
              <a:t>      с/х работник</a:t>
            </a:r>
          </a:p>
          <a:p>
            <a:pPr marL="0" indent="0">
              <a:buNone/>
            </a:pPr>
            <a:endParaRPr lang="ru-RU" sz="1800" dirty="0" smtClean="0"/>
          </a:p>
          <a:p>
            <a:r>
              <a:rPr lang="ru-RU" sz="1800" dirty="0" smtClean="0"/>
              <a:t>Вахтер</a:t>
            </a:r>
          </a:p>
          <a:p>
            <a:endParaRPr lang="ru-RU" sz="1800" dirty="0" smtClean="0"/>
          </a:p>
          <a:p>
            <a:r>
              <a:rPr lang="ru-RU" sz="1800" dirty="0" err="1" smtClean="0"/>
              <a:t>Парковщик</a:t>
            </a:r>
            <a:endParaRPr lang="ru-RU" sz="1800" dirty="0" smtClean="0"/>
          </a:p>
          <a:p>
            <a:endParaRPr lang="ru-RU" sz="1800" dirty="0"/>
          </a:p>
          <a:p>
            <a:r>
              <a:rPr lang="ru-RU" sz="1800" dirty="0" smtClean="0"/>
              <a:t>Фасовщик</a:t>
            </a:r>
          </a:p>
          <a:p>
            <a:endParaRPr lang="ru-RU" sz="1800" dirty="0"/>
          </a:p>
          <a:p>
            <a:r>
              <a:rPr lang="ru-RU" sz="1800" dirty="0" smtClean="0"/>
              <a:t>Машинист</a:t>
            </a:r>
          </a:p>
          <a:p>
            <a:endParaRPr lang="ru-RU" sz="1800" dirty="0" smtClean="0"/>
          </a:p>
          <a:p>
            <a:r>
              <a:rPr lang="ru-RU" sz="1800" dirty="0" smtClean="0"/>
              <a:t>Шахтер</a:t>
            </a:r>
          </a:p>
          <a:p>
            <a:endParaRPr lang="ru-RU" sz="1800" dirty="0" smtClean="0"/>
          </a:p>
          <a:p>
            <a:r>
              <a:rPr lang="ru-RU" sz="1800" dirty="0" smtClean="0"/>
              <a:t>Лифтер</a:t>
            </a:r>
          </a:p>
          <a:p>
            <a:endParaRPr lang="ru-RU" sz="1800" dirty="0" smtClean="0"/>
          </a:p>
          <a:p>
            <a:r>
              <a:rPr lang="ru-RU" sz="1800" dirty="0" smtClean="0"/>
              <a:t>Почтальон</a:t>
            </a:r>
            <a:endParaRPr lang="ru-RU" sz="1800" dirty="0"/>
          </a:p>
        </p:txBody>
      </p:sp>
      <p:pic>
        <p:nvPicPr>
          <p:cNvPr id="1026" name="Picture 2" descr="http://spokoino.ru/i/upload/images/%D1%87%D1%83%D0%B6%D0%B8%D0%B5%20%D1%88%D1%82%D1%80%D0%B0%D1%84%D1%8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1731" y="1412776"/>
            <a:ext cx="249627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raktor25.ru/wp-content/uploads/2014/11/avtomatizacia-300x1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02992"/>
            <a:ext cx="2843808" cy="188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tatic.nation-news.ru/uploads/2015/03/11/orig-1425294002482-14417919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12776"/>
            <a:ext cx="2841554" cy="188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stk.ru/wp-content/uploads/2013/04/snow-clean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84985"/>
            <a:ext cx="2520280" cy="190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trashbox.ru/files/528970_ff9e29/3dprin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194955"/>
            <a:ext cx="2707398" cy="180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Картинки по запросу дядя печкин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189386"/>
            <a:ext cx="2910174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3538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Инновационный научный центр «</a:t>
            </a:r>
            <a:r>
              <a:rPr lang="ru-RU" dirty="0" err="1" smtClean="0"/>
              <a:t>Сколково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Структура центра:</a:t>
            </a:r>
          </a:p>
          <a:p>
            <a:r>
              <a:rPr lang="ru-RU" dirty="0" smtClean="0"/>
              <a:t>Технопарк;</a:t>
            </a:r>
          </a:p>
          <a:p>
            <a:r>
              <a:rPr lang="ru-RU" dirty="0" smtClean="0"/>
              <a:t>Центры коллективного пользования;</a:t>
            </a:r>
          </a:p>
          <a:p>
            <a:r>
              <a:rPr lang="ru-RU" dirty="0" smtClean="0"/>
              <a:t>Кластеры;</a:t>
            </a:r>
          </a:p>
          <a:p>
            <a:r>
              <a:rPr lang="ru-RU" dirty="0" smtClean="0"/>
              <a:t>Образовательные проекты;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Многопрофильные образовательные комплексы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Основные характеристики:</a:t>
            </a:r>
          </a:p>
          <a:p>
            <a:r>
              <a:rPr lang="ru-RU" dirty="0" err="1" smtClean="0"/>
              <a:t>Многоуровневость</a:t>
            </a:r>
            <a:r>
              <a:rPr lang="ru-RU" dirty="0" smtClean="0"/>
              <a:t>;</a:t>
            </a:r>
          </a:p>
          <a:p>
            <a:r>
              <a:rPr lang="ru-RU" dirty="0" smtClean="0"/>
              <a:t>Многофункциональность;</a:t>
            </a:r>
          </a:p>
          <a:p>
            <a:r>
              <a:rPr lang="ru-RU" dirty="0" smtClean="0"/>
              <a:t>Кооперация ресурсов;</a:t>
            </a:r>
          </a:p>
          <a:p>
            <a:r>
              <a:rPr lang="ru-RU" dirty="0" smtClean="0"/>
              <a:t>Преемственность обр. программ;</a:t>
            </a:r>
          </a:p>
          <a:p>
            <a:r>
              <a:rPr lang="ru-RU" dirty="0" smtClean="0"/>
              <a:t>Единое образовательное пространство;</a:t>
            </a:r>
          </a:p>
          <a:p>
            <a:r>
              <a:rPr lang="ru-RU" dirty="0" smtClean="0"/>
              <a:t>Шаговая доступность;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Многопрофильные образовательные комплексы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ru-RU" dirty="0" smtClean="0"/>
              <a:t>Этапы стратегического управления:</a:t>
            </a:r>
          </a:p>
          <a:p>
            <a:r>
              <a:rPr lang="ru-RU" dirty="0" smtClean="0"/>
              <a:t>Определение </a:t>
            </a:r>
            <a:r>
              <a:rPr lang="ru-RU" dirty="0" smtClean="0"/>
              <a:t>миссии, целей образовательной организации; </a:t>
            </a:r>
          </a:p>
          <a:p>
            <a:pPr lvl="0"/>
            <a:r>
              <a:rPr lang="ru-RU" dirty="0" smtClean="0"/>
              <a:t>SWOT-анализ и корректировку целей; </a:t>
            </a:r>
          </a:p>
          <a:p>
            <a:pPr lvl="0"/>
            <a:r>
              <a:rPr lang="ru-RU" dirty="0" smtClean="0"/>
              <a:t>Выбор </a:t>
            </a:r>
            <a:r>
              <a:rPr lang="ru-RU" dirty="0" smtClean="0"/>
              <a:t>стратегии развития; </a:t>
            </a:r>
          </a:p>
          <a:p>
            <a:r>
              <a:rPr lang="ru-RU" dirty="0" smtClean="0"/>
              <a:t>Внедрение стратегии;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Все инновационные ОО создаются на базе крупных образовательных организаций;</a:t>
            </a:r>
          </a:p>
          <a:p>
            <a:r>
              <a:rPr lang="ru-RU" dirty="0" smtClean="0"/>
              <a:t>Инновационные ОО создаются на базе ВУЗов;</a:t>
            </a:r>
          </a:p>
          <a:p>
            <a:r>
              <a:rPr lang="ru-RU" dirty="0" smtClean="0"/>
              <a:t>ПОО – входят в состав инновационных ОО;</a:t>
            </a:r>
          </a:p>
          <a:p>
            <a:r>
              <a:rPr lang="ru-RU" dirty="0" smtClean="0"/>
              <a:t>Необходимо создать модели инновационных ПОО для организаций СПО.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pic>
        <p:nvPicPr>
          <p:cNvPr id="2052" name="Picture 4" descr="Картинки по запросу протон м упа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309" y="1412776"/>
            <a:ext cx="345638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3284984"/>
            <a:ext cx="4711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Ракета «Протон-М» упала из-за аварии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2054" name="Picture 6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12776"/>
            <a:ext cx="1656184" cy="216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056784" y="1879664"/>
            <a:ext cx="21957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Ракета </a:t>
            </a:r>
            <a:r>
              <a:rPr lang="ru-RU" dirty="0" err="1">
                <a:latin typeface="Century Gothic" panose="020B0502020202020204" pitchFamily="34" charset="0"/>
              </a:rPr>
              <a:t>SpaceX</a:t>
            </a:r>
            <a:r>
              <a:rPr lang="ru-RU" dirty="0">
                <a:latin typeface="Century Gothic" panose="020B0502020202020204" pitchFamily="34" charset="0"/>
              </a:rPr>
              <a:t> отправила груз на МКС и села на платформу в океане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330"/>
          <a:stretch/>
        </p:blipFill>
        <p:spPr bwMode="auto">
          <a:xfrm>
            <a:off x="366309" y="3789040"/>
            <a:ext cx="3456385" cy="202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5496" y="5805264"/>
            <a:ext cx="4177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entury Gothic" panose="020B0502020202020204" pitchFamily="34" charset="0"/>
              </a:rPr>
              <a:t>На Камчатке посылки от Почты России</a:t>
            </a:r>
          </a:p>
          <a:p>
            <a:pPr algn="ctr"/>
            <a:r>
              <a:rPr lang="ru-RU" dirty="0" smtClean="0">
                <a:latin typeface="Century Gothic" panose="020B0502020202020204" pitchFamily="34" charset="0"/>
              </a:rPr>
              <a:t>разлетелись по аэродрому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9050" y="3789040"/>
            <a:ext cx="3699427" cy="202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212808" y="5879013"/>
            <a:ext cx="4911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Amazon </a:t>
            </a:r>
            <a:r>
              <a:rPr lang="ru-RU" dirty="0" smtClean="0">
                <a:latin typeface="Century Gothic" panose="020B0502020202020204" pitchFamily="34" charset="0"/>
              </a:rPr>
              <a:t>собирается доставлять посылки</a:t>
            </a:r>
          </a:p>
          <a:p>
            <a:pPr algn="ctr"/>
            <a:r>
              <a:rPr lang="ru-RU" dirty="0" smtClean="0">
                <a:latin typeface="Century Gothic" panose="020B0502020202020204" pitchFamily="34" charset="0"/>
              </a:rPr>
              <a:t>При помощи беспилотных </a:t>
            </a:r>
            <a:r>
              <a:rPr lang="ru-RU" dirty="0" err="1" smtClean="0">
                <a:latin typeface="Century Gothic" panose="020B0502020202020204" pitchFamily="34" charset="0"/>
              </a:rPr>
              <a:t>дронов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8913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Роль образования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2"/>
          </a:xfrm>
        </p:spPr>
        <p:txBody>
          <a:bodyPr/>
          <a:lstStyle/>
          <a:p>
            <a:pPr algn="ctr"/>
            <a:r>
              <a:rPr lang="ru-RU" dirty="0" smtClean="0"/>
              <a:t>Система образования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334835"/>
            <a:ext cx="21957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entury Gothic" panose="020B0502020202020204" pitchFamily="34" charset="0"/>
              </a:rPr>
              <a:t>Базис для экономического</a:t>
            </a:r>
          </a:p>
          <a:p>
            <a:pPr algn="ctr"/>
            <a:r>
              <a:rPr lang="ru-RU" dirty="0" smtClean="0">
                <a:latin typeface="Century Gothic" panose="020B0502020202020204" pitchFamily="34" charset="0"/>
              </a:rPr>
              <a:t>развития общества, государства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5652" y="3804250"/>
            <a:ext cx="2592287" cy="942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entury Gothic" panose="020B0502020202020204" pitchFamily="34" charset="0"/>
              </a:rPr>
              <a:t>Подготовка высококвалифицированных работников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05080" y="2908796"/>
            <a:ext cx="2557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entury Gothic" panose="020B0502020202020204" pitchFamily="34" charset="0"/>
              </a:rPr>
              <a:t>Фактор национальной безопасности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55976" y="3873822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entury Gothic" panose="020B0502020202020204" pitchFamily="34" charset="0"/>
              </a:rPr>
              <a:t>Социально-политическая функция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08182" y="2880920"/>
            <a:ext cx="1558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Century Gothic" panose="020B0502020202020204" pitchFamily="34" charset="0"/>
              </a:rPr>
              <a:t>Культурообразующая</a:t>
            </a:r>
            <a:r>
              <a:rPr lang="ru-RU" dirty="0" smtClean="0">
                <a:latin typeface="Century Gothic" panose="020B0502020202020204" pitchFamily="34" charset="0"/>
              </a:rPr>
              <a:t> функция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16784" y="3861598"/>
            <a:ext cx="1608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entury Gothic" panose="020B0502020202020204" pitchFamily="34" charset="0"/>
              </a:rPr>
              <a:t>Научный потенциал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20272" y="2269410"/>
            <a:ext cx="2315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entury Gothic" panose="020B0502020202020204" pitchFamily="34" charset="0"/>
              </a:rPr>
              <a:t>Экономический потенциал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49643" y="3141429"/>
            <a:ext cx="2086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entury Gothic" panose="020B0502020202020204" pitchFamily="34" charset="0"/>
              </a:rPr>
              <a:t>Духовный потенциал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1763688" y="2132856"/>
            <a:ext cx="936104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2231740" y="2132856"/>
            <a:ext cx="1056199" cy="1654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endCxn id="6" idx="0"/>
          </p:cNvCxnSpPr>
          <p:nvPr/>
        </p:nvCxnSpPr>
        <p:spPr>
          <a:xfrm>
            <a:off x="3784061" y="2132856"/>
            <a:ext cx="1" cy="775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644008" y="2132856"/>
            <a:ext cx="419035" cy="17409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508104" y="2132856"/>
            <a:ext cx="576064" cy="8704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084168" y="2132856"/>
            <a:ext cx="1224136" cy="17409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7020272" y="2132856"/>
            <a:ext cx="864096" cy="18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416784" y="2132856"/>
            <a:ext cx="1467584" cy="10085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Трапеция 28"/>
          <p:cNvSpPr/>
          <p:nvPr/>
        </p:nvSpPr>
        <p:spPr>
          <a:xfrm rot="10800000">
            <a:off x="-324544" y="2334832"/>
            <a:ext cx="9660514" cy="2822360"/>
          </a:xfrm>
          <a:custGeom>
            <a:avLst/>
            <a:gdLst>
              <a:gd name="connsiteX0" fmla="*/ 0 w 4932548"/>
              <a:gd name="connsiteY0" fmla="*/ 965721 h 965721"/>
              <a:gd name="connsiteX1" fmla="*/ 241430 w 4932548"/>
              <a:gd name="connsiteY1" fmla="*/ 0 h 965721"/>
              <a:gd name="connsiteX2" fmla="*/ 4691118 w 4932548"/>
              <a:gd name="connsiteY2" fmla="*/ 0 h 965721"/>
              <a:gd name="connsiteX3" fmla="*/ 4932548 w 4932548"/>
              <a:gd name="connsiteY3" fmla="*/ 965721 h 965721"/>
              <a:gd name="connsiteX4" fmla="*/ 0 w 4932548"/>
              <a:gd name="connsiteY4" fmla="*/ 965721 h 965721"/>
              <a:gd name="connsiteX0" fmla="*/ 0 w 4932548"/>
              <a:gd name="connsiteY0" fmla="*/ 965721 h 965721"/>
              <a:gd name="connsiteX1" fmla="*/ 241430 w 4932548"/>
              <a:gd name="connsiteY1" fmla="*/ 0 h 965721"/>
              <a:gd name="connsiteX2" fmla="*/ 3837678 w 4932548"/>
              <a:gd name="connsiteY2" fmla="*/ 30480 h 965721"/>
              <a:gd name="connsiteX3" fmla="*/ 4932548 w 4932548"/>
              <a:gd name="connsiteY3" fmla="*/ 965721 h 965721"/>
              <a:gd name="connsiteX4" fmla="*/ 0 w 4932548"/>
              <a:gd name="connsiteY4" fmla="*/ 965721 h 965721"/>
              <a:gd name="connsiteX0" fmla="*/ 0 w 4932548"/>
              <a:gd name="connsiteY0" fmla="*/ 950481 h 950481"/>
              <a:gd name="connsiteX1" fmla="*/ 957710 w 4932548"/>
              <a:gd name="connsiteY1" fmla="*/ 0 h 950481"/>
              <a:gd name="connsiteX2" fmla="*/ 3837678 w 4932548"/>
              <a:gd name="connsiteY2" fmla="*/ 15240 h 950481"/>
              <a:gd name="connsiteX3" fmla="*/ 4932548 w 4932548"/>
              <a:gd name="connsiteY3" fmla="*/ 950481 h 950481"/>
              <a:gd name="connsiteX4" fmla="*/ 0 w 4932548"/>
              <a:gd name="connsiteY4" fmla="*/ 950481 h 950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2548" h="950481">
                <a:moveTo>
                  <a:pt x="0" y="950481"/>
                </a:moveTo>
                <a:lnTo>
                  <a:pt x="957710" y="0"/>
                </a:lnTo>
                <a:lnTo>
                  <a:pt x="3837678" y="15240"/>
                </a:lnTo>
                <a:lnTo>
                  <a:pt x="4932548" y="950481"/>
                </a:lnTo>
                <a:lnTo>
                  <a:pt x="0" y="950481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0"/>
                </a:schemeClr>
              </a:gs>
              <a:gs pos="0">
                <a:srgbClr val="00B0F0">
                  <a:alpha val="3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3873889" y="4635527"/>
            <a:ext cx="1540238" cy="1385761"/>
          </a:xfrm>
          <a:prstGeom prst="downArrow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3000">
                <a:srgbClr val="00B0F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827584" y="5910371"/>
            <a:ext cx="7548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entury Gothic" panose="020B0502020202020204" pitchFamily="34" charset="0"/>
              </a:rPr>
              <a:t>Развитие и повышение конкурентоспособности государства</a:t>
            </a:r>
            <a:endParaRPr lang="ru-RU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4443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Внедрение инноваций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/>
          <a:lstStyle/>
          <a:p>
            <a:pPr algn="ctr"/>
            <a:r>
              <a:rPr lang="ru-RU" dirty="0" smtClean="0"/>
              <a:t>Инновации во всех сферах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Инновации в сфере образования</a:t>
            </a:r>
            <a:endParaRPr lang="ru-RU" dirty="0"/>
          </a:p>
        </p:txBody>
      </p:sp>
      <p:sp>
        <p:nvSpPr>
          <p:cNvPr id="4" name="Двойная стрелка влево/вправо 3"/>
          <p:cNvSpPr/>
          <p:nvPr/>
        </p:nvSpPr>
        <p:spPr>
          <a:xfrm rot="5400000">
            <a:off x="2609782" y="2870938"/>
            <a:ext cx="3960440" cy="1908212"/>
          </a:xfrm>
          <a:prstGeom prst="leftRightArrow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51000">
                <a:srgbClr val="00B0F0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786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Зарубежный опыт инновационных ПОО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Инновационное образование характерно для: Европы, Америки, Японии, Китая, Сингапура, Израиля, Австралии и др.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16514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Зарубежный опыт инновационных ПОО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В этих странах используют различные модели инновационного развития: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i="1" dirty="0"/>
              <a:t>предпринимательская образовательная </a:t>
            </a:r>
            <a:r>
              <a:rPr lang="ru-RU" i="1" dirty="0" smtClean="0"/>
              <a:t>организация;</a:t>
            </a:r>
          </a:p>
          <a:p>
            <a:r>
              <a:rPr lang="ru-RU" i="1" dirty="0" smtClean="0"/>
              <a:t>образовательная </a:t>
            </a:r>
            <a:r>
              <a:rPr lang="ru-RU" i="1" dirty="0"/>
              <a:t>организация – </a:t>
            </a:r>
            <a:r>
              <a:rPr lang="ru-RU" i="1" dirty="0" err="1" smtClean="0"/>
              <a:t>технолполис</a:t>
            </a:r>
            <a:r>
              <a:rPr lang="ru-RU" i="1" dirty="0" smtClean="0"/>
              <a:t>;</a:t>
            </a:r>
          </a:p>
          <a:p>
            <a:r>
              <a:rPr lang="ru-RU" i="1" dirty="0" smtClean="0"/>
              <a:t>образовательный кластер;</a:t>
            </a:r>
          </a:p>
          <a:p>
            <a:r>
              <a:rPr lang="ru-RU" i="1" dirty="0" smtClean="0"/>
              <a:t>вертикальная ПОО;</a:t>
            </a:r>
          </a:p>
          <a:p>
            <a:r>
              <a:rPr lang="ru-RU" i="1" dirty="0" smtClean="0"/>
              <a:t>матричная ПОО;</a:t>
            </a:r>
          </a:p>
          <a:p>
            <a:r>
              <a:rPr lang="ru-RU" i="1" dirty="0" smtClean="0"/>
              <a:t>Французская; </a:t>
            </a:r>
          </a:p>
          <a:p>
            <a:r>
              <a:rPr lang="ru-RU" i="1" dirty="0" smtClean="0"/>
              <a:t>шведская,</a:t>
            </a:r>
          </a:p>
          <a:p>
            <a:r>
              <a:rPr lang="ru-RU" i="1" dirty="0" smtClean="0"/>
              <a:t>И др. модели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2453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Зарубежный опыт инновационных ПОО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Особенности </a:t>
            </a:r>
            <a:r>
              <a:rPr lang="ru-RU" dirty="0"/>
              <a:t>инновационного развития ПОО:</a:t>
            </a:r>
          </a:p>
          <a:p>
            <a:r>
              <a:rPr lang="ru-RU" dirty="0" smtClean="0"/>
              <a:t>Усиление </a:t>
            </a:r>
            <a:r>
              <a:rPr lang="ru-RU" dirty="0"/>
              <a:t>автономии и независимости ПОО.</a:t>
            </a:r>
          </a:p>
          <a:p>
            <a:r>
              <a:rPr lang="ru-RU" dirty="0" smtClean="0"/>
              <a:t>Тщательная </a:t>
            </a:r>
            <a:r>
              <a:rPr lang="ru-RU" dirty="0"/>
              <a:t>разработка инновационных организационных моделей ПОО.</a:t>
            </a:r>
          </a:p>
          <a:p>
            <a:r>
              <a:rPr lang="ru-RU" dirty="0" smtClean="0"/>
              <a:t>Соответствие </a:t>
            </a:r>
            <a:r>
              <a:rPr lang="ru-RU" dirty="0"/>
              <a:t>направлений </a:t>
            </a:r>
            <a:r>
              <a:rPr lang="ru-RU" dirty="0" smtClean="0"/>
              <a:t>подготовки самым </a:t>
            </a:r>
            <a:r>
              <a:rPr lang="ru-RU" dirty="0"/>
              <a:t>востребованным в обществе </a:t>
            </a:r>
            <a:r>
              <a:rPr lang="ru-RU" dirty="0" smtClean="0"/>
              <a:t>специальностям</a:t>
            </a:r>
            <a:endParaRPr lang="ru-RU" dirty="0"/>
          </a:p>
          <a:p>
            <a:r>
              <a:rPr lang="ru-RU" dirty="0" smtClean="0"/>
              <a:t>Реализация </a:t>
            </a:r>
            <a:r>
              <a:rPr lang="ru-RU" dirty="0"/>
              <a:t>триады «наука – образование – </a:t>
            </a:r>
            <a:r>
              <a:rPr lang="ru-RU" dirty="0" smtClean="0"/>
              <a:t>производство»</a:t>
            </a:r>
          </a:p>
          <a:p>
            <a:r>
              <a:rPr lang="ru-RU" dirty="0" smtClean="0"/>
              <a:t>Применение </a:t>
            </a:r>
            <a:r>
              <a:rPr lang="ru-RU" dirty="0"/>
              <a:t>инновационных интерактивных средств, форм и методов обучения </a:t>
            </a:r>
            <a:endParaRPr lang="ru-RU" dirty="0" smtClean="0"/>
          </a:p>
          <a:p>
            <a:r>
              <a:rPr lang="ru-RU" dirty="0" smtClean="0"/>
              <a:t>Создание </a:t>
            </a:r>
            <a:r>
              <a:rPr lang="ru-RU" dirty="0"/>
              <a:t>инновационных </a:t>
            </a:r>
            <a:r>
              <a:rPr lang="ru-RU" dirty="0" smtClean="0"/>
              <a:t>кластеров;</a:t>
            </a:r>
            <a:endParaRPr lang="ru-RU" dirty="0"/>
          </a:p>
          <a:p>
            <a:r>
              <a:rPr lang="ru-RU" dirty="0" smtClean="0"/>
              <a:t>Создание </a:t>
            </a:r>
            <a:r>
              <a:rPr lang="ru-RU" dirty="0"/>
              <a:t>межуниверситетских центров коллективного пользования </a:t>
            </a:r>
            <a:r>
              <a:rPr lang="ru-RU" dirty="0" smtClean="0"/>
              <a:t>оборудованием</a:t>
            </a:r>
            <a:endParaRPr lang="ru-RU" dirty="0"/>
          </a:p>
          <a:p>
            <a:r>
              <a:rPr lang="ru-RU" dirty="0" smtClean="0"/>
              <a:t>Интернационализация</a:t>
            </a:r>
            <a:r>
              <a:rPr lang="ru-RU" dirty="0"/>
              <a:t>, </a:t>
            </a:r>
            <a:r>
              <a:rPr lang="ru-RU" dirty="0" err="1"/>
              <a:t>транснационализация</a:t>
            </a:r>
            <a:r>
              <a:rPr lang="ru-RU" dirty="0"/>
              <a:t> и глобализация образования; </a:t>
            </a:r>
          </a:p>
          <a:p>
            <a:r>
              <a:rPr lang="ru-RU" dirty="0" smtClean="0"/>
              <a:t>Новый </a:t>
            </a:r>
            <a:r>
              <a:rPr lang="ru-RU" dirty="0"/>
              <a:t>уровень развития международного рынка образовательных услуг; </a:t>
            </a:r>
          </a:p>
        </p:txBody>
      </p:sp>
    </p:spTree>
    <p:extLst>
      <p:ext uri="{BB962C8B-B14F-4D97-AF65-F5344CB8AC3E}">
        <p14:creationId xmlns:p14="http://schemas.microsoft.com/office/powerpoint/2010/main" xmlns="" val="3014457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Предпринимательские ПОО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ru-RU" dirty="0" smtClean="0"/>
              <a:t>Поиск государственной поддержки;</a:t>
            </a:r>
          </a:p>
          <a:p>
            <a:r>
              <a:rPr lang="ru-RU" dirty="0" smtClean="0"/>
              <a:t>Поиск частных инвестиций на инновационное развитие;</a:t>
            </a:r>
          </a:p>
          <a:p>
            <a:r>
              <a:rPr lang="ru-RU" dirty="0" smtClean="0"/>
              <a:t>Независимость от государства;</a:t>
            </a:r>
          </a:p>
          <a:p>
            <a:r>
              <a:rPr lang="ru-RU" dirty="0" smtClean="0"/>
              <a:t>Индивидуальность;</a:t>
            </a:r>
          </a:p>
          <a:p>
            <a:r>
              <a:rPr lang="ru-RU" dirty="0" smtClean="0"/>
              <a:t>Коммерциализация;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465478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</TotalTime>
  <Words>742</Words>
  <Application>Microsoft Office PowerPoint</Application>
  <PresentationFormat>Экран (4:3)</PresentationFormat>
  <Paragraphs>177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ГПОАУ ЯО Ростовский колледж отраслевых технологий</vt:lpstr>
      <vt:lpstr>Введение</vt:lpstr>
      <vt:lpstr>Введение</vt:lpstr>
      <vt:lpstr>Роль образования</vt:lpstr>
      <vt:lpstr>Внедрение инноваций</vt:lpstr>
      <vt:lpstr>Зарубежный опыт инновационных ПОО</vt:lpstr>
      <vt:lpstr>Зарубежный опыт инновационных ПОО</vt:lpstr>
      <vt:lpstr>Зарубежный опыт инновационных ПОО</vt:lpstr>
      <vt:lpstr>Предпринимательские ПОО</vt:lpstr>
      <vt:lpstr>ПОО - технополисы</vt:lpstr>
      <vt:lpstr>Образовательные кластеры</vt:lpstr>
      <vt:lpstr>Образовательные кластеры</vt:lpstr>
      <vt:lpstr>ПОО - кампусы</vt:lpstr>
      <vt:lpstr>ПОО - кампусы</vt:lpstr>
      <vt:lpstr>ПОО - кампусы</vt:lpstr>
      <vt:lpstr>Отечественный опыт деятельности инновационных ПОО</vt:lpstr>
      <vt:lpstr>Образовательный кампус в г. Сургут</vt:lpstr>
      <vt:lpstr>Образовательный кампус в г. Сургут</vt:lpstr>
      <vt:lpstr>Инновационный научный центр «Сколково»</vt:lpstr>
      <vt:lpstr>Инновационный научный центр «Сколково»</vt:lpstr>
      <vt:lpstr>Многопрофильные образовательные комплексы</vt:lpstr>
      <vt:lpstr>Многопрофильные образовательные комплексы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 Кузнецов</dc:creator>
  <cp:lastModifiedBy>jjozzz</cp:lastModifiedBy>
  <cp:revision>80</cp:revision>
  <dcterms:created xsi:type="dcterms:W3CDTF">2016-03-31T15:36:38Z</dcterms:created>
  <dcterms:modified xsi:type="dcterms:W3CDTF">2018-01-14T20:19:44Z</dcterms:modified>
</cp:coreProperties>
</file>