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5" r:id="rId3"/>
    <p:sldId id="286" r:id="rId4"/>
    <p:sldId id="287" r:id="rId5"/>
    <p:sldId id="288" r:id="rId6"/>
    <p:sldId id="289" r:id="rId7"/>
    <p:sldId id="293" r:id="rId8"/>
    <p:sldId id="295" r:id="rId9"/>
    <p:sldId id="296" r:id="rId10"/>
    <p:sldId id="29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9FF"/>
    <a:srgbClr val="E5FFFF"/>
    <a:srgbClr val="CCFFFF"/>
    <a:srgbClr val="66FF66"/>
    <a:srgbClr val="FF5050"/>
    <a:srgbClr val="66FF99"/>
    <a:srgbClr val="66CCFF"/>
    <a:srgbClr val="6DD9FF"/>
    <a:srgbClr val="FF66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81268" autoAdjust="0"/>
  </p:normalViewPr>
  <p:slideViewPr>
    <p:cSldViewPr>
      <p:cViewPr>
        <p:scale>
          <a:sx n="66" d="100"/>
          <a:sy n="66" d="100"/>
        </p:scale>
        <p:origin x="-2016" y="-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5;&#1058;\&#1048;&#1085;&#1092;&#1086;&#1088;&#1084;&#1072;&#1090;&#1080;&#1082;&#1072;\&#1057;&#1055;&#1054;%20-%2072%20&#1095;&#1072;&#1089;&#1072;%20(&#1057;&#1044;&#1050;&#1061;%20-21,3%20-%2011%20&#1082;&#1083;&#1072;&#1089;&#1089;%20-%20I,%20II%20&#1082;&#1091;&#1088;&#1089;)\&#1057;&#1044;&#1050;&#1061;-13\&#1057;&#1044;&#1050;&#1061;-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Пешеходная зона…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Лист3!$B$2:$D$2</c:f>
              <c:numCache>
                <c:formatCode>0%</c:formatCode>
                <c:ptCount val="3"/>
                <c:pt idx="0">
                  <c:v>0.2</c:v>
                </c:pt>
                <c:pt idx="1">
                  <c:v>0.5</c:v>
                </c:pt>
                <c:pt idx="2">
                  <c:v>0.30000000000000004</c:v>
                </c:pt>
              </c:numCache>
            </c:numRef>
          </c:val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Благоустройство и озеленение…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Лист3!$B$3:$D$3</c:f>
              <c:numCache>
                <c:formatCode>0%</c:formatCode>
                <c:ptCount val="3"/>
                <c:pt idx="0">
                  <c:v>0.60000000000000009</c:v>
                </c:pt>
                <c:pt idx="1">
                  <c:v>0.15000000000000002</c:v>
                </c:pt>
                <c:pt idx="2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Энергоэффективные технологии…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cat>
            <c:strRef>
              <c:f>Лист3!$B$1:$D$1</c:f>
              <c:strCache>
                <c:ptCount val="3"/>
                <c:pt idx="0">
                  <c:v>Студенты, волонтеры</c:v>
                </c:pt>
                <c:pt idx="1">
                  <c:v>Жители городского поселения</c:v>
                </c:pt>
                <c:pt idx="2">
                  <c:v>Представители администрации</c:v>
                </c:pt>
              </c:strCache>
            </c:strRef>
          </c:cat>
          <c:val>
            <c:numRef>
              <c:f>Лист3!$B$4:$D$4</c:f>
              <c:numCache>
                <c:formatCode>0%</c:formatCode>
                <c:ptCount val="3"/>
                <c:pt idx="0">
                  <c:v>0.2</c:v>
                </c:pt>
                <c:pt idx="1">
                  <c:v>0.35000000000000003</c:v>
                </c:pt>
                <c:pt idx="2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683392"/>
        <c:axId val="208684928"/>
        <c:axId val="0"/>
      </c:bar3DChart>
      <c:catAx>
        <c:axId val="208683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Century Gothic" panose="020B0502020202020204" pitchFamily="34" charset="0"/>
              </a:defRPr>
            </a:pPr>
            <a:endParaRPr lang="ru-RU"/>
          </a:p>
        </c:txPr>
        <c:crossAx val="208684928"/>
        <c:crosses val="autoZero"/>
        <c:auto val="1"/>
        <c:lblAlgn val="ctr"/>
        <c:lblOffset val="100"/>
        <c:noMultiLvlLbl val="0"/>
      </c:catAx>
      <c:valAx>
        <c:axId val="208684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86833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Century Gothic" panose="020B0502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7B2EB-38F0-498D-92C0-D44290A71E85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0C8F8-5C48-4BD8-9836-1D1D9EDEA5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9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A3D58-8E3A-48E4-90BE-57ABB16D2064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9A5E-5D7C-453D-9375-436BF048F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0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день! Меня зовут Евгений, я представляю город Ростов Ярославской области. Я представляю Образовательное заведение ГПОАУ ЯО Ростовский колледж отраслевых технологий. Тема моего проекта «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Взгляд в будущее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Великий».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проект был подготовлен и используется в рамках деятельности ресурсного центра жилищно-коммунального хозяйства Ростовского колледжа отраслевых технологий в целях обучения студентов проектной деятельности и их просвещения в области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ресурсосберегающих технологий.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жителей г. Ростова, как туристического центра очень важен внешний облик города, от которого зависит туристическая привлекательность. Но и как все современные люди, ростовчане желают жить в современном, благоустроенном городе.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социологического опроса жителей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Ростова были выявлены несколько проблемных точек, нуждающихся в усовершенствовании. Наибольшее число голосов отдано за вариант благоустройства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между двумя крупнейшими туристическими объектами: Государственным музеем-заповедником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Дмитриевским мужским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проекта: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благоустроенной; эстетически, экологически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туристически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привлекательной территории набережной оз.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применением современных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мужским монастырём.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2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Ростов - один из древнейших городов России. Точная дата основания города неизвестна, но в «Повести временных лет» он упоминается в 862 г., как давно существующее поселение.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второй половины ХI в. Ростов становится центральным городом Северо-Восточной Руси, территории, ставшей основой современной России. В начале ХIII в. В годы феодальной раздробленности появляется самостоятельное Ростовское княжество, быстро ставшее одним из влиятельнейших политических центров Русской земли.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сих пор Ростов является крупнейшим церковным центром. Территория Ростовской епархии простиралась далеко за пределы современной Ярославской области, а ростовские иерархи были в числе наиболее влиятельных церковных владык.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1137 года, в период княжения Юрия Долгорукого, Ростов стал именоваться Великим и сохранял свой титул в течение пяти веков.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Современный Ростов является жемчужиной туристического маршрута «Золотое кольцо», чем привлекает большое количество туристов, которые хотели бы видеть в городе не только исторические памятники, но и современную инфраструктуру.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0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ростом интереса к благоустройству города со стороны жителей и туристов, наиболее актуальным является обустройство пешеходной зоны между двумя крупнейшими историко-туристическими объектами: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рассматриваемого участка набережной порядка 52500 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 недостатком данной территории является то, что она абсолютно не благоустроена и заброшена. В последние годы был проведен ряд мероприятий в данном направлении, однако, они не носили комплексного системного характера, и не привели к желаемому результату.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Недостатки и способы 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устранения представлены на слайде.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проведения планируемых мероприятий произойдет: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удельных потерь электрической, тепловой энергии и энергоносителей и затрат на их передачу и транспортировку;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 жизни населения за счёт уменьшения расходов на энергоресурсы;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 теплоснабжения и освещения;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улучшение экологической ситуации района, т.к. решится проблема утилизации ТБО;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безопасности проживания граждан в результате отказа от печного отопления за счет перехода на индивидуальное.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07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Предполагаем благоустроить территорию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путем реализации данных мероприятий:</a:t>
            </a:r>
          </a:p>
          <a:p>
            <a:pPr lvl="0"/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Реализовать мероприятия по очистке береговой линии озера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Требуется очистить устья 5-и рек, впадающих в озеро и береговую зону. Кроме того, заменить значительную часть труб бытовой и ливневой канализации по берегу озера. При выполнени</a:t>
            </a:r>
            <a:r>
              <a:rPr lang="ru-RU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данного вида работ предполагается использование труб из ПВХ материалов, обладающих высокими эксплуатационными качествами.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 подсчетам предстоит освободить озеро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практически от 5 миллионов кубометров грунта, провести уборку плавунов вдоль берега и чистку озера от водорослей.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7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пешеходной зоны вдоль берега по туристическому маршруту от Кремля до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монастыря. Для этого требуется проложить дорогу (в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велодорожку) с пунктами проката велосипедов, зонами отдыха, лавочками, урнами для раздельного сбора мусора, безопасными спусками к воде, биотуалетами).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же вдоль пешеходной зоны предполагается создание системы освещения с применением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технологий. Возможны различные варианты: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Разметка с применением фосфорной краски;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энергосберегающих ламп;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Фонари освещения на солнечных батареях.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проводимых мероприятий произойдет повышение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рассматриваемой территории за счет: снижения затрат на оплату энергопотребления (использование энергии Солнца и энергосберегающих ламп), повышения качества и надежности энергоснабжения, снижения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энергонагрузки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городскую инфраструктуру и бюджет города за счет энергосбережения в социальной сфере, внедрения инновационных подходов и технологий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целью их последующей стандартизации и популяризации.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9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организации пляжных зон и зон отдыха предполагается создание рыболовного пирса, зон проката катамаранов, лодок, катеров, лодочной станции для хранения, зимней передержки лодок, моторов; Семейных зон отдыха для проведения пикников, обустройство летних кафе; детских и спортивных площадок.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их создании будут применяться ресурсосберегающие технологии при организации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ресурсоснабжения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данных зон.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разработки проекта студентами ГПОАУ ЯО Ростовский колледж отраслевых технологий, получающими специальность Сервис домашнего и коммунального хозяйства, был составлен и проведен опрос среди жителей г. Ростова, студентов образовательных заведений и представителей администрации городского поселения.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первый вопрос: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Какой район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Ростова Вы хотели бы изменить/улучшить?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Наибольшее число голосов – 91% - отдано за вариант благоустройства береговой линии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между двумя крупнейшими туристическими объектами: Государственным музеем-заповедником "Ростовский кремль"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Спасо-Яковлевским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Дмитриевским мужским монастырём.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второй вопрос: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вы бы хотели изменить на данной территории (внесите свои предложения)?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внесены предложения, озвученные выше.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третий вопрос: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Будите ли Вы участвовать в реализации данных предложений и каким образом?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проведения серии интервью с представителями администрации Ростовского муниципального района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выявилась заинтересованность в повышении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объектов социальной сферы. Отмечено, что предложенный проект повышает туристическую привлекательность городского поселения, и он будет востребован у его жителей. Часть предложенных мероприятий администрация района планирует к реализации до 2017 г. в части очистки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впадающих в озеро рек.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Опрошенные студенты образовательных заведений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проявили интерес к созданию зон отдыха в данном районе и готовы стать волонтерами при проведении очистки берега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Студенты, получающие специальность Строительство и эксплуатация автомобильных дорог и аэродромов готовы проходить практику при ведении дорожных работ, а студенты специальности Сервис домашнего и коммунального хозяйства будут активно содействовать благоустройству и озеленению данной территории. Обучающиеся художественных школ предложили оформить железобетонный забор воинской части, которая находится на берегу озера.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Жители городского поселения выразили готовность участвовать в субботниках по благоустройству данной территории: расчистке берега озера, уборке мусора, разборке старых пирсов и вывозе контейнеров для хранения лодочных моторов. А жители прибрежной территории предложили благоустроить принадлежащие им сады и дворы.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26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возможных партнеров, которым было бы интересно обустройство данной территории мы предлагаем: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Администрация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Ростов Великий, которая могла бы стать заказчиком проекта. На сегодняшний день имеет и реализует план по очистке о.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создает зеленую зону и имеет опыт по реализации проекта по модернизации уличного освещения на основе применения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технологий.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Ресурсоснабжающие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 городского поселения Ростов: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Ярославль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ОАО «Ярославская генерирующая компания»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ПАО «ТНС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Ярославль»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МУП «Водоканал»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могли бы принять участие в подключении частного сектора к центральным инженерным системам, организовать учет энергоресурсов.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ГУП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Автодор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иные подрядные организации в области строительства дорог.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«Компания "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Росстрой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ЗАО «АТРУС», ОАО «Ростовский оптико-механический завод – эти градообразующие предприятия могли бы стать частичными спонсорами проекта.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Управляющая компания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ЯрМега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МУП Чистый город – организация раздельного сбора мусора и благоустройства данной территории.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ГПОАУ ЯО Ростовский колледж отраслевых технологий готов сотрудничать в организации производственной практики студентов при реализации данного проекта, а так же организации волонтерского движения.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9A5E-5D7C-453D-9375-436BF048FC6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2285992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4597727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F:\ПТ\temp\Ресурсный центр ЖКХ\2016\Конкурс мастер ЖЭКА\Фото\шапка\rostov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3340"/>
          <a:stretch/>
        </p:blipFill>
        <p:spPr bwMode="auto">
          <a:xfrm>
            <a:off x="-19990" y="2422766"/>
            <a:ext cx="9163990" cy="20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7"/>
          <p:cNvSpPr/>
          <p:nvPr userDrawn="1"/>
        </p:nvSpPr>
        <p:spPr>
          <a:xfrm>
            <a:off x="-19990" y="2422766"/>
            <a:ext cx="9163990" cy="207170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38000"/>
                </a:srgbClr>
              </a:gs>
              <a:gs pos="100000">
                <a:schemeClr val="bg1">
                  <a:alpha val="5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362075"/>
          </a:xfrm>
        </p:spPr>
        <p:txBody>
          <a:bodyPr anchor="ctr"/>
          <a:lstStyle>
            <a:lvl1pPr algn="ctr">
              <a:defRPr sz="4000" b="1" cap="none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340768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ПТ\temp\Ресурсный центр ЖКХ\2016\Конкурс мастер ЖЭКА\Фото\шапка\rostov1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b="29815"/>
          <a:stretch/>
        </p:blipFill>
        <p:spPr bwMode="auto">
          <a:xfrm>
            <a:off x="0" y="-20538"/>
            <a:ext cx="9144000" cy="12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-20537"/>
            <a:ext cx="9144000" cy="128929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48000"/>
                </a:srgbClr>
              </a:gs>
              <a:gs pos="100000">
                <a:schemeClr val="bg1"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0F0"/>
        </a:buClr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8.wdp"/><Relationship Id="rId7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microsoft.com/office/2007/relationships/hdphoto" Target="../media/hdphoto6.wdp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gif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microsoft.com/office/2007/relationships/hdphoto" Target="../media/hdphoto7.wdp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2008"/>
            <a:ext cx="7772400" cy="1571042"/>
          </a:xfrm>
        </p:spPr>
        <p:txBody>
          <a:bodyPr>
            <a:noAutofit/>
          </a:bodyPr>
          <a:lstStyle/>
          <a:p>
            <a:r>
              <a:rPr lang="ru-RU" sz="2400" dirty="0" smtClean="0"/>
              <a:t>Государственное профессиональное образовательное автономное учреждение Ярославской области </a:t>
            </a:r>
            <a:br>
              <a:rPr lang="ru-RU" sz="2400" dirty="0" smtClean="0"/>
            </a:br>
            <a:r>
              <a:rPr lang="ru-RU" sz="2400" dirty="0" smtClean="0"/>
              <a:t>Ростовский колледж отраслевых технологий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303" y="2462218"/>
            <a:ext cx="8661177" cy="1752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Социальная инициатива</a:t>
            </a:r>
            <a:endParaRPr lang="ru-RU" sz="4000" b="1" dirty="0" smtClean="0">
              <a:solidFill>
                <a:schemeClr val="tx1"/>
              </a:solidFill>
            </a:endParaRPr>
          </a:p>
          <a:p>
            <a:r>
              <a:rPr lang="ru-RU" sz="4000" b="1" dirty="0" smtClean="0">
                <a:solidFill>
                  <a:schemeClr val="tx1"/>
                </a:solidFill>
              </a:rPr>
              <a:t>«Благоустройство набережной г.п</a:t>
            </a:r>
            <a:r>
              <a:rPr lang="ru-RU" sz="4000" b="1" dirty="0" smtClean="0">
                <a:solidFill>
                  <a:schemeClr val="tx1"/>
                </a:solidFill>
              </a:rPr>
              <a:t>. Ростов»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508104" y="4653136"/>
            <a:ext cx="3672408" cy="2204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 smtClean="0">
                <a:latin typeface="Century Gothic" panose="020B0502020202020204" pitchFamily="34" charset="0"/>
              </a:rPr>
              <a:t>Автор: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 err="1" smtClean="0">
                <a:latin typeface="Century Gothic" panose="020B0502020202020204" pitchFamily="34" charset="0"/>
              </a:rPr>
              <a:t>Соцкова</a:t>
            </a:r>
            <a:r>
              <a:rPr lang="ru-RU" sz="1600" dirty="0" smtClean="0">
                <a:latin typeface="Century Gothic" panose="020B0502020202020204" pitchFamily="34" charset="0"/>
              </a:rPr>
              <a:t> Д. С.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Руководитель: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Кузнецов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Е.Ю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., преподаватель, руководитель ресурсного центра в сфере ЖКХ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2018 </a:t>
            </a:r>
            <a:r>
              <a:rPr lang="ru-RU" dirty="0" smtClean="0">
                <a:latin typeface="Century Gothic" pitchFamily="34" charset="0"/>
              </a:rPr>
              <a:t>год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3074" name="Picture 2" descr="F:\ПТ\temp\Логотип Колледжа\лого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3" y="4836575"/>
            <a:ext cx="1748409" cy="1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32856"/>
            <a:ext cx="9144000" cy="2376264"/>
          </a:xfrm>
          <a:prstGeom prst="rect">
            <a:avLst/>
          </a:prstGeom>
          <a:gradFill>
            <a:gsLst>
              <a:gs pos="0">
                <a:srgbClr val="D1D9FF"/>
              </a:gs>
              <a:gs pos="100000">
                <a:srgbClr val="E5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Благодарим за внимание!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ПТ\temp\Ресурсный центр ЖКХ\2016\Конкурс мастер ЖЭКА\Фото\шапка\kart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5"/>
          <a:stretch/>
        </p:blipFill>
        <p:spPr bwMode="auto">
          <a:xfrm>
            <a:off x="0" y="4509120"/>
            <a:ext cx="91805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F:\ПТ\temp\Ресурсный центр ЖКХ\2016\Конкурс мастер ЖЭКА\Фото\шапка\rostov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6" r="3804"/>
          <a:stretch/>
        </p:blipFill>
        <p:spPr bwMode="auto">
          <a:xfrm>
            <a:off x="0" y="-27384"/>
            <a:ext cx="91440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5279" y="2532319"/>
            <a:ext cx="9061110" cy="1760777"/>
            <a:chOff x="15279" y="2532319"/>
            <a:chExt cx="9061110" cy="1760777"/>
          </a:xfrm>
        </p:grpSpPr>
        <p:pic>
          <p:nvPicPr>
            <p:cNvPr id="8" name="Picture 2" descr="F:\ПТ\temp\Логотип Колледжа\лого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9" y="2532319"/>
              <a:ext cx="1748409" cy="176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i2.guns.ru/forums/icons/forum_pictures/008833/883309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44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84"/>
            <a:stretch/>
          </p:blipFill>
          <p:spPr bwMode="auto">
            <a:xfrm>
              <a:off x="7704578" y="2568154"/>
              <a:ext cx="1371811" cy="169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2204864"/>
            <a:ext cx="9180512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279" y="4365104"/>
            <a:ext cx="9180512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Набережная оз. </a:t>
            </a:r>
            <a:r>
              <a:rPr lang="ru-RU" sz="3200" dirty="0" err="1" smtClean="0"/>
              <a:t>Неро</a:t>
            </a:r>
            <a:r>
              <a:rPr lang="ru-RU" sz="3200" dirty="0" smtClean="0"/>
              <a:t> Городского поселения Ростов Великий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9"/>
            <a:ext cx="792088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r="14470"/>
          <a:stretch/>
        </p:blipFill>
        <p:spPr bwMode="auto">
          <a:xfrm>
            <a:off x="6876256" y="1484784"/>
            <a:ext cx="212171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/>
          <a:stretch/>
        </p:blipFill>
        <p:spPr bwMode="auto">
          <a:xfrm>
            <a:off x="179512" y="5085184"/>
            <a:ext cx="2121716" cy="164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952458"/>
            <a:ext cx="9143998" cy="192481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395536" y="2114625"/>
            <a:ext cx="8424935" cy="181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Цель проекта: </a:t>
            </a:r>
          </a:p>
          <a:p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Создание благоустроенной; эстетически, экологически и </a:t>
            </a:r>
            <a:r>
              <a:rPr lang="ru-RU" sz="2400" dirty="0" err="1" smtClean="0">
                <a:solidFill>
                  <a:schemeClr val="tx1"/>
                </a:solidFill>
              </a:rPr>
              <a:t>туристически</a:t>
            </a:r>
            <a:r>
              <a:rPr lang="ru-RU" sz="2400" dirty="0" smtClean="0">
                <a:solidFill>
                  <a:schemeClr val="tx1"/>
                </a:solidFill>
              </a:rPr>
              <a:t> привлекательной территории набережной озера </a:t>
            </a:r>
            <a:r>
              <a:rPr lang="ru-RU" sz="2400" dirty="0" err="1" smtClean="0">
                <a:solidFill>
                  <a:schemeClr val="tx1"/>
                </a:solidFill>
              </a:rPr>
              <a:t>Неро</a:t>
            </a:r>
            <a:r>
              <a:rPr lang="ru-RU" sz="2400" dirty="0" smtClean="0">
                <a:solidFill>
                  <a:schemeClr val="tx1"/>
                </a:solidFill>
              </a:rPr>
              <a:t> с применением современных </a:t>
            </a:r>
            <a:r>
              <a:rPr lang="ru-RU" sz="2400" dirty="0" err="1" smtClean="0">
                <a:solidFill>
                  <a:schemeClr val="tx1"/>
                </a:solidFill>
              </a:rPr>
              <a:t>энергоэффективных</a:t>
            </a:r>
            <a:r>
              <a:rPr lang="ru-RU" sz="2400" dirty="0" smtClean="0">
                <a:solidFill>
                  <a:schemeClr val="tx1"/>
                </a:solidFill>
              </a:rPr>
              <a:t> технологий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Историческая справка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1556792"/>
            <a:ext cx="262006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1556791"/>
            <a:ext cx="2629900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3717033"/>
            <a:ext cx="5976664" cy="2903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797" y="1556792"/>
            <a:ext cx="335338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37112"/>
            <a:ext cx="1619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Год основания – 862 г.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i2.guns.ru/forums/icons/forum_pictures/008833/88330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4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084"/>
          <a:stretch/>
        </p:blipFill>
        <p:spPr bwMode="auto">
          <a:xfrm>
            <a:off x="7736693" y="4258717"/>
            <a:ext cx="1371811" cy="1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Техническая справка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12776"/>
            <a:ext cx="9144000" cy="78010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1"/>
                </a:solidFill>
              </a:rPr>
              <a:t>Площадь</a:t>
            </a:r>
            <a:r>
              <a:rPr lang="ru-RU" sz="1900" dirty="0">
                <a:solidFill>
                  <a:schemeClr val="tx1"/>
                </a:solidFill>
              </a:rPr>
              <a:t> рассматриваемого участка набережной порядка </a:t>
            </a:r>
            <a:r>
              <a:rPr lang="ru-RU" sz="1900" dirty="0" smtClean="0">
                <a:solidFill>
                  <a:schemeClr val="tx1"/>
                </a:solidFill>
              </a:rPr>
              <a:t>52 500 м</a:t>
            </a:r>
            <a:r>
              <a:rPr lang="ru-RU" sz="1900" baseline="30000" dirty="0" smtClean="0">
                <a:solidFill>
                  <a:schemeClr val="tx1"/>
                </a:solidFill>
              </a:rPr>
              <a:t>2</a:t>
            </a:r>
            <a:r>
              <a:rPr lang="ru-RU" sz="19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900" dirty="0" smtClean="0">
                <a:solidFill>
                  <a:schemeClr val="tx1"/>
                </a:solidFill>
              </a:rPr>
              <a:t>Основной </a:t>
            </a:r>
            <a:r>
              <a:rPr lang="ru-RU" sz="1900" b="1" dirty="0" smtClean="0">
                <a:solidFill>
                  <a:schemeClr val="tx1"/>
                </a:solidFill>
              </a:rPr>
              <a:t>недостаток</a:t>
            </a:r>
            <a:r>
              <a:rPr lang="ru-RU" sz="1900" dirty="0" smtClean="0">
                <a:solidFill>
                  <a:schemeClr val="tx1"/>
                </a:solidFill>
              </a:rPr>
              <a:t> – отсутствие благоустройства территории</a:t>
            </a:r>
            <a:r>
              <a:rPr lang="ru-RU" sz="1900" dirty="0">
                <a:solidFill>
                  <a:schemeClr val="tx1"/>
                </a:solidFill>
              </a:rPr>
              <a:t>;</a:t>
            </a:r>
            <a:endParaRPr lang="ru-RU" sz="19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869160"/>
            <a:ext cx="8892480" cy="1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89982"/>
              </p:ext>
            </p:extLst>
          </p:nvPr>
        </p:nvGraphicFramePr>
        <p:xfrm>
          <a:off x="107504" y="2380159"/>
          <a:ext cx="8892479" cy="245364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445775"/>
                <a:gridCol w="444670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подключения частного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сектора </a:t>
                      </a: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к центральным инженерным системам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города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подключение частного сектора к центральным инженерным системам, организовать учет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энергоресурсов.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газоснабжения в зданиях и сооружениях, расположенных вдоль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берега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подключение данных зданий и сооружений к системе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газоснабжения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специализированных площадок для сбора и вывоза ТКО (ТБО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Необходимо организовать раздельный сбор твердых бытовых </a:t>
                      </a:r>
                      <a:r>
                        <a:rPr lang="ru-RU" sz="1400" b="0" dirty="0" smtClean="0">
                          <a:effectLst/>
                          <a:latin typeface="Century Gothic" panose="020B0502020202020204" pitchFamily="34" charset="0"/>
                        </a:rPr>
                        <a:t>отходов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Отсутствие благоустроенной территории вдоль всей береговой линии оз. </a:t>
                      </a:r>
                      <a:r>
                        <a:rPr lang="ru-RU" sz="1400" b="0" dirty="0" err="1">
                          <a:effectLst/>
                          <a:latin typeface="Century Gothic" panose="020B0502020202020204" pitchFamily="34" charset="0"/>
                        </a:rPr>
                        <a:t>Неро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entury Gothic" panose="020B0502020202020204" pitchFamily="34" charset="0"/>
                        </a:rPr>
                        <a:t>Предполагаем благоустроить территорию береговой линии озера </a:t>
                      </a:r>
                      <a:r>
                        <a:rPr lang="ru-RU" sz="1400" b="0" dirty="0" err="1" smtClean="0">
                          <a:effectLst/>
                          <a:latin typeface="Century Gothic" panose="020B0502020202020204" pitchFamily="34" charset="0"/>
                        </a:rPr>
                        <a:t>Неро</a:t>
                      </a:r>
                      <a:endParaRPr lang="ru-RU" sz="1400" b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7815"/>
          <a:stretch/>
        </p:blipFill>
        <p:spPr>
          <a:xfrm>
            <a:off x="107504" y="2377440"/>
            <a:ext cx="8892480" cy="38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Очистка </a:t>
            </a:r>
            <a:r>
              <a:rPr lang="ru-RU" sz="3600" dirty="0"/>
              <a:t>береговой </a:t>
            </a:r>
            <a:r>
              <a:rPr lang="ru-RU" sz="3600" dirty="0" smtClean="0"/>
              <a:t>линии</a:t>
            </a:r>
            <a:br>
              <a:rPr lang="ru-RU" sz="3600" dirty="0" smtClean="0"/>
            </a:br>
            <a:r>
              <a:rPr lang="ru-RU" sz="3600" dirty="0" smtClean="0"/>
              <a:t>озера </a:t>
            </a:r>
            <a:r>
              <a:rPr lang="ru-RU" sz="3600" dirty="0" err="1"/>
              <a:t>Неро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4463" y="1484784"/>
            <a:ext cx="8962033" cy="5328592"/>
            <a:chOff x="74463" y="1484784"/>
            <a:chExt cx="8962033" cy="5328592"/>
          </a:xfrm>
        </p:grpSpPr>
        <p:pic>
          <p:nvPicPr>
            <p:cNvPr id="1026" name="Picture 2" descr="F:\ПТ\temp\Ресурсный центр ЖКХ\2016\Конкурс мастер ЖЭКА\Фото\берег\0_bf990_56a29107_X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9" r="17253"/>
            <a:stretch/>
          </p:blipFill>
          <p:spPr bwMode="auto">
            <a:xfrm>
              <a:off x="74463" y="1484784"/>
              <a:ext cx="2121273" cy="1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F:\ПТ\temp\Ресурсный центр ЖКХ\2016\Конкурс мастер ЖЭКА\Фото\берег\280px-Lake_ner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365" y="1484785"/>
              <a:ext cx="2039131" cy="1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:\ПТ\temp\Ресурсный центр ЖКХ\2016\Конкурс мастер ЖЭКА\Фото\берег\ozero-Nero-Rostov-Velikiy-Rossiya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6" b="29272"/>
            <a:stretch/>
          </p:blipFill>
          <p:spPr bwMode="auto">
            <a:xfrm>
              <a:off x="2669505" y="1484785"/>
              <a:ext cx="3918719" cy="152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ПТ\temp\Ресурсный центр ЖКХ\2016\Конкурс мастер ЖЭКА\Фото\1451053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8" b="3982"/>
            <a:stretch/>
          </p:blipFill>
          <p:spPr bwMode="auto">
            <a:xfrm>
              <a:off x="1259632" y="3140968"/>
              <a:ext cx="6884315" cy="3672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F:\ПТ\temp\Ресурсный центр ЖКХ\2016\Конкурс мастер ЖЭКА\Фото\берег\нов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" y="1484785"/>
            <a:ext cx="8962034" cy="51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пешеходной зоны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ПТ\temp\Ресурсный центр ЖКХ\2016\Конкурс мастер ЖЭКА\Фото\берег\дорогоа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/>
          <a:stretch/>
        </p:blipFill>
        <p:spPr bwMode="auto">
          <a:xfrm>
            <a:off x="645303" y="1598028"/>
            <a:ext cx="7930362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ПТ\temp\Ресурсный центр ЖКХ\2016\Конкурс мастер ЖЭКА\Фото\берег\нов22щ3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5"/>
          <a:stretch/>
        </p:blipFill>
        <p:spPr bwMode="auto">
          <a:xfrm>
            <a:off x="631781" y="1628800"/>
            <a:ext cx="7930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-27384"/>
            <a:ext cx="7780784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Освещение с применением </a:t>
            </a:r>
            <a:r>
              <a:rPr lang="ru-RU" sz="3200" dirty="0" err="1" smtClean="0"/>
              <a:t>энергоэффективных</a:t>
            </a:r>
            <a:r>
              <a:rPr lang="ru-RU" sz="3200" dirty="0" smtClean="0"/>
              <a:t> технологий</a:t>
            </a:r>
            <a:endParaRPr lang="ru-RU" sz="3200" dirty="0"/>
          </a:p>
        </p:txBody>
      </p:sp>
      <p:pic>
        <p:nvPicPr>
          <p:cNvPr id="7" name="Picture 6" descr="F:\ПТ\temp\Ресурсный центр ЖКХ\2016\Конкурс мастер ЖЭКА\Фото\берег\берег ночь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/>
          <a:stretch/>
        </p:blipFill>
        <p:spPr bwMode="auto">
          <a:xfrm>
            <a:off x="606819" y="1594332"/>
            <a:ext cx="7930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Разметка с применением фосфорной краски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Применение энергосберегающих ламп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comfort-light.ru/wp-content/uploads/2014/12/%D0%BE%D1%81%D0%B2%D0%B5%D1%89%D0%B5%D0%BD%D0%B8%D0%B5-%D0%B2-%D0%BF%D0%B0%D1%80%D0%BA%D0%B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9704"/>
            <a:ext cx="3456384" cy="46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olorsvet.ru/images/stories/article/sdg56cfdw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/>
          <a:stretch/>
        </p:blipFill>
        <p:spPr bwMode="auto">
          <a:xfrm>
            <a:off x="3923928" y="1599704"/>
            <a:ext cx="4946618" cy="22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ampravda.ru/files/articles-2/48990/axek7il2qcju-6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/>
          <a:stretch/>
        </p:blipFill>
        <p:spPr bwMode="auto">
          <a:xfrm>
            <a:off x="3923928" y="3966733"/>
            <a:ext cx="4942178" cy="23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0" y="630932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Фонари освещения на солнечных батареях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www.nashgazon.com/imgs/6226/ulichnue-fonar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23615"/>
            <a:ext cx="3264297" cy="22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avtograf22.ru/wp-content/uploads/2014/02/40453f0830487c2da77895181644870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68367"/>
            <a:ext cx="3264297" cy="216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infuture.ru/filemanager/engoplanet-street-light-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r="4053"/>
          <a:stretch/>
        </p:blipFill>
        <p:spPr bwMode="auto">
          <a:xfrm>
            <a:off x="3563887" y="1623614"/>
            <a:ext cx="5484749" cy="461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8" grpId="1"/>
      <p:bldP spid="9" grpId="0"/>
      <p:bldP spid="9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</p:spPr>
        <p:txBody>
          <a:bodyPr/>
          <a:lstStyle/>
          <a:p>
            <a:r>
              <a:rPr lang="ru-RU" dirty="0" smtClean="0"/>
              <a:t>Пляжные зоны </a:t>
            </a:r>
            <a:r>
              <a:rPr lang="ru-RU" dirty="0"/>
              <a:t>и </a:t>
            </a:r>
            <a:r>
              <a:rPr lang="ru-RU" dirty="0" smtClean="0"/>
              <a:t>зоны </a:t>
            </a:r>
            <a:r>
              <a:rPr lang="ru-RU" dirty="0"/>
              <a:t>отдыха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07504" y="1516258"/>
            <a:ext cx="9144000" cy="5297338"/>
            <a:chOff x="-35496" y="1484784"/>
            <a:chExt cx="9144000" cy="5297338"/>
          </a:xfrm>
        </p:grpSpPr>
        <p:pic>
          <p:nvPicPr>
            <p:cNvPr id="6146" name="Picture 2" descr="http://fishers.spb.ru/images/examples/img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54" y="1484784"/>
              <a:ext cx="3907442" cy="210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us.123rf.com/450wm/maxoidos/maxoidos1503/maxoidos150300001/38068672-%D0%9F%D0%B8%D1%80%D1%81-%D0%B4%D0%BB%D1%8F-%D0%BF%D1%80%D0%BE%D0%B3%D1%83%D0%BB%D0%BE%D1%87%D0%BD%D1%8B%D1%85-%D0%B8-%D1%80%D1%8B%D0%B1%D0%BE%D0%BB%D0%BE%D0%B2%D0%BD%D1%8B%D1%85-%D1%81%D1%83%D0%B4%D0%BE%D0%B2-%D0%BD%D0%B0-%D0%B1%D0%B5%D1%80%D0%B5%D0%B3%D1%83-%D0%9B%D0%B0%D0%B4%D0%BE%D0%B6%D1%81%D0%BA%D0%BE%D0%B3%D0%BE-%D0%BE%D0%B7%D0%B5%D1%80%D0%B0-%D0%B2-%D0%9A%D0%B0%D1%80%D0%B5%D0%BB%D0%B8%D0%B8.-%D0%9C%D1%8F%D0%B3%D0%BA%D0%B8%D0%B9-%D1%84%D0%BE%D0%BA%D1%83%D1%81.-%D0%9D%D0%B0-%D0%BF%D0%B5%D1%80%D0%B5%D0%B4.jpg?ver=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6" b="12926"/>
            <a:stretch/>
          </p:blipFill>
          <p:spPr bwMode="auto">
            <a:xfrm>
              <a:off x="4314648" y="1484784"/>
              <a:ext cx="4649840" cy="210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-35496" y="357301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Рыболовный пирс, зона проката катамаранов, лодок, катеров</a:t>
              </a:r>
              <a:endParaRPr lang="ru-RU" sz="20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158" name="Picture 14" descr="http://ru.jewish-tour.com/assets/gallery/34/30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6"/>
            <a:stretch/>
          </p:blipFill>
          <p:spPr bwMode="auto">
            <a:xfrm>
              <a:off x="1373460" y="4077072"/>
              <a:ext cx="6438900" cy="27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6512" y="1516258"/>
            <a:ext cx="9144000" cy="5341741"/>
            <a:chOff x="36512" y="1516258"/>
            <a:chExt cx="9144000" cy="5341741"/>
          </a:xfrm>
        </p:grpSpPr>
        <p:pic>
          <p:nvPicPr>
            <p:cNvPr id="6150" name="Picture 6" descr="http://masterfibre63.ru/d/1445608/d/IMG__1872__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7"/>
            <a:stretch/>
          </p:blipFill>
          <p:spPr bwMode="auto">
            <a:xfrm>
              <a:off x="4750246" y="1516258"/>
              <a:ext cx="4286250" cy="219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://static.tonkosti.ru/images/9/92/%D0%9A%D0%B0%D1%84%D0%B5_%D0%BC%D0%B8%D0%BD%D0%B8%D0%BE%D1%82%D0%B5%D0%BB%D1%8F_%D0%92%D1%81%D0%B5%D0%BC%D0%B8%D0%BB%D0%B0,_%D0%95%D0%B2%D0%BF%D0%B0%D1%82%D0%BE%D1%80%D0%B8%D1%8F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754" y="4114216"/>
              <a:ext cx="5487566" cy="274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http://tvernews.ru/uploads/5Ur1kfbtNuRn5eM0LfuO16N3fiNtx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53" b="9161"/>
            <a:stretch/>
          </p:blipFill>
          <p:spPr bwMode="auto">
            <a:xfrm>
              <a:off x="106370" y="1516259"/>
              <a:ext cx="4537638" cy="219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512" y="371410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Зоны </a:t>
              </a:r>
              <a:r>
                <a:rPr lang="ru-RU" sz="2000" b="1" dirty="0">
                  <a:latin typeface="Century Gothic" panose="020B0502020202020204" pitchFamily="34" charset="0"/>
                </a:rPr>
                <a:t>отдыха для </a:t>
              </a:r>
              <a:r>
                <a:rPr lang="ru-RU" sz="2000" b="1" dirty="0" smtClean="0">
                  <a:latin typeface="Century Gothic" panose="020B0502020202020204" pitchFamily="34" charset="0"/>
                </a:rPr>
                <a:t>семьи, детские и спортивные </a:t>
              </a:r>
              <a:r>
                <a:rPr lang="ru-RU" sz="2000" b="1" dirty="0">
                  <a:latin typeface="Century Gothic" panose="020B0502020202020204" pitchFamily="34" charset="0"/>
                </a:rPr>
                <a:t>площадки</a:t>
              </a:r>
            </a:p>
          </p:txBody>
        </p:sp>
      </p:grpSp>
      <p:sp>
        <p:nvSpPr>
          <p:cNvPr id="32" name="Заголовок 1"/>
          <p:cNvSpPr txBox="1">
            <a:spLocks/>
          </p:cNvSpPr>
          <p:nvPr/>
        </p:nvSpPr>
        <p:spPr>
          <a:xfrm>
            <a:off x="0" y="0"/>
            <a:ext cx="91440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Лодочная станция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107504" y="1628800"/>
            <a:ext cx="8496944" cy="4752528"/>
            <a:chOff x="107504" y="1628800"/>
            <a:chExt cx="8496944" cy="4752528"/>
          </a:xfrm>
        </p:grpSpPr>
        <p:pic>
          <p:nvPicPr>
            <p:cNvPr id="34" name="Picture 2" descr="F:\ПТ\temp\Ресурсный центр ЖКХ\2016\Конкурс мастер ЖЭКА\Фото\лодки\0_f1895_2a34d622_orig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28800"/>
              <a:ext cx="3884702" cy="47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parohodoff.ru/sites/default/files/styles/large/public/field/image/lodochnaya-stancia.png?itok=XVdeDiMA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45"/>
            <a:stretch/>
          </p:blipFill>
          <p:spPr bwMode="auto">
            <a:xfrm>
              <a:off x="4318198" y="1628800"/>
              <a:ext cx="4286250" cy="209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www.woodenvilla.ru/userfiles/original/55e25fe7dd7565e23018422a443dc2bc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52" b="5646"/>
            <a:stretch/>
          </p:blipFill>
          <p:spPr bwMode="auto">
            <a:xfrm>
              <a:off x="4260879" y="4205064"/>
              <a:ext cx="4343569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/>
          <a:stretch/>
        </p:blipFill>
        <p:spPr bwMode="auto">
          <a:xfrm>
            <a:off x="107504" y="1516259"/>
            <a:ext cx="8928992" cy="509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3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Мнение общественности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386208"/>
              </p:ext>
            </p:extLst>
          </p:nvPr>
        </p:nvGraphicFramePr>
        <p:xfrm>
          <a:off x="179512" y="1399689"/>
          <a:ext cx="8892480" cy="251844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608512"/>
                <a:gridCol w="1296144"/>
                <a:gridCol w="1296144"/>
                <a:gridCol w="1691680"/>
              </a:tblGrid>
              <a:tr h="70986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Предложения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17780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Студенты, волонтеры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Жители городского поселения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Представители администрации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70986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Создание освещенной пешеходной зоны, благоустройство береговой линии, пирсов, лодочных станций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48609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Благоустройство и озеленение (зоны отдыха, велосипедная дорожка, кафе)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15%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  <a:tr h="55553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813" algn="l"/>
                        </a:tabLst>
                      </a:pP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Применение </a:t>
                      </a:r>
                      <a:r>
                        <a:rPr lang="ru-RU" sz="1400" b="1" dirty="0" err="1">
                          <a:effectLst/>
                          <a:latin typeface="Century Gothic" panose="020B0502020202020204" pitchFamily="34" charset="0"/>
                        </a:rPr>
                        <a:t>энергоэффективных</a:t>
                      </a:r>
                      <a:r>
                        <a:rPr lang="ru-RU" sz="1400" b="1" dirty="0">
                          <a:effectLst/>
                          <a:latin typeface="Century Gothic" panose="020B0502020202020204" pitchFamily="34" charset="0"/>
                        </a:rPr>
                        <a:t> и ресурсосберегающих технологий</a:t>
                      </a:r>
                      <a:endParaRPr lang="ru-RU" sz="105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35%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</a:rPr>
                        <a:t>45%</a:t>
                      </a:r>
                      <a:endParaRPr lang="ru-RU" sz="105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47612"/>
              </p:ext>
            </p:extLst>
          </p:nvPr>
        </p:nvGraphicFramePr>
        <p:xfrm>
          <a:off x="683568" y="3861048"/>
          <a:ext cx="806489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66197" y="1556792"/>
            <a:ext cx="8797029" cy="5112568"/>
            <a:chOff x="166197" y="1556792"/>
            <a:chExt cx="8797029" cy="5112568"/>
          </a:xfrm>
        </p:grpSpPr>
        <p:sp>
          <p:nvSpPr>
            <p:cNvPr id="14" name="Вертикальный свиток 13"/>
            <p:cNvSpPr/>
            <p:nvPr/>
          </p:nvSpPr>
          <p:spPr>
            <a:xfrm>
              <a:off x="3994674" y="1556792"/>
              <a:ext cx="4968552" cy="2448272"/>
            </a:xfrm>
            <a:prstGeom prst="verticalScroll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Студенты образовательных заведений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г.п</a:t>
              </a:r>
              <a:r>
                <a:rPr lang="ru-RU" b="1" dirty="0" smtClean="0">
                  <a:latin typeface="Century Gothic" panose="020B0502020202020204" pitchFamily="34" charset="0"/>
                </a:rPr>
                <a:t>. Ростов готовы стать волонтерами при проведении очистки берега о. </a:t>
              </a:r>
              <a:r>
                <a:rPr lang="ru-RU" b="1" dirty="0" err="1" smtClean="0">
                  <a:latin typeface="Century Gothic" panose="020B0502020202020204" pitchFamily="34" charset="0"/>
                </a:rPr>
                <a:t>Неро</a:t>
              </a:r>
              <a:r>
                <a:rPr lang="ru-RU" b="1" dirty="0" smtClean="0">
                  <a:latin typeface="Century Gothic" panose="020B0502020202020204" pitchFamily="34" charset="0"/>
                </a:rPr>
                <a:t>, проходить практику при ведении дорожных работ, благоустройству и озеленению данной территории.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2" descr="C:\Users\admin\Desktop\Фотографии\Фото мероприятий\ЖКХ\20150911_09064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2" t="19709" r="13352" b="7204"/>
            <a:stretch/>
          </p:blipFill>
          <p:spPr bwMode="auto">
            <a:xfrm>
              <a:off x="166627" y="1581178"/>
              <a:ext cx="3685293" cy="242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vorotynec.omsu-nnov.ru/_data/objects/0009/9245/icon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46" b="4597"/>
            <a:stretch/>
          </p:blipFill>
          <p:spPr bwMode="auto">
            <a:xfrm>
              <a:off x="166197" y="4326430"/>
              <a:ext cx="3685293" cy="2198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Вертикальный свиток 16"/>
            <p:cNvSpPr/>
            <p:nvPr/>
          </p:nvSpPr>
          <p:spPr>
            <a:xfrm>
              <a:off x="3994674" y="4221088"/>
              <a:ext cx="4968552" cy="2448272"/>
            </a:xfrm>
            <a:prstGeom prst="verticalScroll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Century Gothic" panose="020B0502020202020204" pitchFamily="34" charset="0"/>
                </a:rPr>
                <a:t>Жители городского поселения выразили готовность участвовать в субботниках по благоустройству данной территории, а жители прибрежной территории благоустроить принадлежащие им сады и дворы.</a:t>
              </a:r>
              <a:endParaRPr lang="ru-RU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://spb.football.businesschampions.ru/nox-data/teams/avtodor/avtodor_logo_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10886"/>
          <a:stretch/>
        </p:blipFill>
        <p:spPr bwMode="auto">
          <a:xfrm>
            <a:off x="6084168" y="1628800"/>
            <a:ext cx="889123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Партнеры проекта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712968" cy="5445224"/>
          </a:xfrm>
        </p:spPr>
        <p:txBody>
          <a:bodyPr numCol="2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1600" dirty="0" err="1" smtClean="0">
                <a:solidFill>
                  <a:schemeClr val="tx1"/>
                </a:solidFill>
              </a:rPr>
              <a:t>г.п</a:t>
            </a:r>
            <a:r>
              <a:rPr lang="ru-RU" sz="1600" dirty="0" smtClean="0">
                <a:solidFill>
                  <a:schemeClr val="tx1"/>
                </a:solidFill>
              </a:rPr>
              <a:t>. Ростов Великий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Газпром </a:t>
            </a:r>
            <a:r>
              <a:rPr lang="ru-RU" sz="1600" dirty="0" err="1">
                <a:solidFill>
                  <a:schemeClr val="tx1"/>
                </a:solidFill>
              </a:rPr>
              <a:t>межрегионгаз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Ярославль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ОАО «Ярославская генерирующая компания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ПАО </a:t>
            </a:r>
            <a:r>
              <a:rPr lang="ru-RU" sz="1600" dirty="0" smtClean="0">
                <a:solidFill>
                  <a:schemeClr val="tx1"/>
                </a:solidFill>
              </a:rPr>
              <a:t>«ТНС </a:t>
            </a:r>
            <a:r>
              <a:rPr lang="ru-RU" sz="1600" dirty="0" err="1">
                <a:solidFill>
                  <a:schemeClr val="tx1"/>
                </a:solidFill>
              </a:rPr>
              <a:t>энерго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Ярославль»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МУП </a:t>
            </a:r>
            <a:r>
              <a:rPr lang="ru-RU" sz="1600" dirty="0" smtClean="0">
                <a:solidFill>
                  <a:schemeClr val="tx1"/>
                </a:solidFill>
              </a:rPr>
              <a:t>«Водоканал»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ГУП «</a:t>
            </a:r>
            <a:r>
              <a:rPr lang="ru-RU" sz="1600" dirty="0" err="1" smtClean="0">
                <a:solidFill>
                  <a:schemeClr val="tx1"/>
                </a:solidFill>
              </a:rPr>
              <a:t>Автодор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</a:rPr>
              <a:t>ООО «Компания </a:t>
            </a:r>
            <a:r>
              <a:rPr lang="ru-RU" sz="1600" dirty="0">
                <a:solidFill>
                  <a:schemeClr val="tx1"/>
                </a:solidFill>
              </a:rPr>
              <a:t>"</a:t>
            </a:r>
            <a:r>
              <a:rPr lang="ru-RU" sz="1600" dirty="0" err="1" smtClean="0">
                <a:solidFill>
                  <a:schemeClr val="tx1"/>
                </a:solidFill>
              </a:rPr>
              <a:t>Росстрой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ЗАО </a:t>
            </a:r>
            <a:r>
              <a:rPr lang="ru-RU" sz="1600" dirty="0" smtClean="0">
                <a:solidFill>
                  <a:schemeClr val="tx1"/>
                </a:solidFill>
              </a:rPr>
              <a:t>«АТРУС»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Управляющая компания ООО «</a:t>
            </a:r>
            <a:r>
              <a:rPr lang="ru-RU" sz="1600" dirty="0" err="1">
                <a:solidFill>
                  <a:schemeClr val="tx1"/>
                </a:solidFill>
              </a:rPr>
              <a:t>ЯрМега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</a:rPr>
              <a:t>МУП Чистый </a:t>
            </a:r>
            <a:r>
              <a:rPr lang="ru-RU" sz="1600" dirty="0" smtClean="0">
                <a:solidFill>
                  <a:schemeClr val="tx1"/>
                </a:solidFill>
              </a:rPr>
              <a:t>город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4962" y1="9559" x2="84962" y2="9559"/>
                        <a14:backgroundMark x1="86466" y1="7353" x2="86466" y2="7353"/>
                        <a14:backgroundMark x1="75940" y1="5147" x2="75940" y2="5147"/>
                        <a14:backgroundMark x1="66917" y1="3676" x2="66917" y2="3676"/>
                        <a14:backgroundMark x1="56391" y1="1471" x2="56391" y2="1471"/>
                        <a14:backgroundMark x1="18797" y1="2941" x2="18797" y2="2941"/>
                        <a14:backgroundMark x1="9023" y1="10294" x2="9023" y2="10294"/>
                        <a14:backgroundMark x1="8271" y1="17647" x2="8271" y2="17647"/>
                        <a14:backgroundMark x1="5263" y1="20588" x2="5263" y2="20588"/>
                        <a14:backgroundMark x1="4511" y1="34559" x2="4511" y2="34559"/>
                        <a14:backgroundMark x1="18045" y1="4412" x2="18045" y2="4412"/>
                        <a14:backgroundMark x1="24060" y1="6618" x2="24060" y2="6618"/>
                        <a14:backgroundMark x1="26316" y1="5147" x2="26316" y2="5147"/>
                        <a14:backgroundMark x1="73684" y1="6618" x2="73684" y2="6618"/>
                        <a14:backgroundMark x1="73684" y1="6618" x2="75940" y2="8088"/>
                        <a14:backgroundMark x1="88722" y1="12500" x2="88722" y2="12500"/>
                        <a14:backgroundMark x1="90977" y1="13235" x2="90977" y2="13235"/>
                        <a14:backgroundMark x1="95489" y1="25735" x2="95489" y2="25735"/>
                        <a14:backgroundMark x1="96241" y1="30147" x2="96241" y2="30147"/>
                        <a14:backgroundMark x1="98496" y1="31618" x2="98496" y2="32353"/>
                        <a14:backgroundMark x1="97744" y1="37500" x2="97744" y2="37500"/>
                        <a14:backgroundMark x1="97744" y1="37500" x2="97744" y2="37500"/>
                        <a14:backgroundMark x1="97744" y1="41176" x2="97744" y2="41176"/>
                        <a14:backgroundMark x1="98496" y1="50735" x2="98496" y2="50735"/>
                        <a14:backgroundMark x1="98496" y1="56618" x2="98496" y2="56618"/>
                        <a14:backgroundMark x1="99248" y1="71324" x2="98496" y2="72059"/>
                        <a14:backgroundMark x1="96241" y1="71324" x2="96241" y2="71324"/>
                        <a14:backgroundMark x1="98496" y1="66912" x2="98496" y2="66912"/>
                        <a14:backgroundMark x1="94737" y1="76471" x2="94737" y2="76471"/>
                        <a14:backgroundMark x1="93985" y1="79412" x2="93985" y2="80882"/>
                        <a14:backgroundMark x1="90226" y1="88971" x2="90226" y2="88971"/>
                        <a14:backgroundMark x1="89474" y1="91912" x2="89474" y2="91912"/>
                        <a14:backgroundMark x1="94737" y1="88971" x2="94737" y2="88971"/>
                        <a14:backgroundMark x1="99248" y1="88971" x2="99248" y2="88971"/>
                        <a14:backgroundMark x1="84962" y1="90441" x2="84962" y2="90441"/>
                        <a14:backgroundMark x1="84962" y1="91176" x2="84962" y2="91176"/>
                        <a14:backgroundMark x1="78195" y1="95588" x2="78195" y2="95588"/>
                        <a14:backgroundMark x1="72180" y1="96324" x2="72180" y2="96324"/>
                        <a14:backgroundMark x1="66917" y1="98529" x2="66917" y2="98529"/>
                        <a14:backgroundMark x1="59398" y1="98529" x2="59398" y2="98529"/>
                        <a14:backgroundMark x1="44361" y1="98529" x2="44361" y2="98529"/>
                        <a14:backgroundMark x1="34586" y1="97059" x2="34586" y2="97059"/>
                        <a14:backgroundMark x1="24060" y1="94853" x2="24060" y2="94853"/>
                        <a14:backgroundMark x1="12030" y1="92647" x2="12030" y2="92647"/>
                        <a14:backgroundMark x1="6767" y1="91176" x2="6767" y2="91176"/>
                        <a14:backgroundMark x1="6767" y1="91176" x2="6767" y2="91176"/>
                        <a14:backgroundMark x1="9023" y1="91912" x2="9023" y2="91912"/>
                        <a14:backgroundMark x1="9023" y1="93382" x2="9023" y2="93382"/>
                        <a14:backgroundMark x1="8271" y1="94853" x2="8271" y2="94853"/>
                        <a14:backgroundMark x1="12782" y1="96324" x2="13534" y2="96324"/>
                        <a14:backgroundMark x1="23308" y1="96324" x2="23308" y2="96324"/>
                        <a14:backgroundMark x1="9023" y1="85294" x2="9023" y2="85294"/>
                        <a14:backgroundMark x1="5263" y1="86765" x2="5263" y2="8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81" y="5584740"/>
            <a:ext cx="673099" cy="6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alfakontakt.ru/wp-content/uploads/2012/11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13034"/>
            <a:ext cx="1872208" cy="4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ЗАО АТРУС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12649"/>
          <a:stretch/>
        </p:blipFill>
        <p:spPr bwMode="auto">
          <a:xfrm>
            <a:off x="6084168" y="3501008"/>
            <a:ext cx="1152543" cy="6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Логотип компании Росстро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68" y="2680434"/>
            <a:ext cx="1872208" cy="4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Картинки по запросу автод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://khamzin-fm.com/wp-content/uploads/2015/03/%D0%92%D0%BE%D0%B4%D0%BE%D0%BA%D0%B0%D0%BD%D0%B0%D0%BB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96" y="5547071"/>
            <a:ext cx="888220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nppintegral.ru/media/k2/items/cache/f4b6dca0e2911082f0eb6e1df1a0e11d_X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9" b="34666"/>
          <a:stretch/>
        </p:blipFill>
        <p:spPr bwMode="auto">
          <a:xfrm>
            <a:off x="1579442" y="4694170"/>
            <a:ext cx="1502929" cy="5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yarnovosti.com/gallery/news/49758/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1" r="54373" b="25925"/>
          <a:stretch/>
        </p:blipFill>
        <p:spPr bwMode="auto">
          <a:xfrm>
            <a:off x="1804149" y="3596211"/>
            <a:ext cx="1053517" cy="7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neftegaz.ru/images/yargazpromneft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4959"/>
          <a:stretch/>
        </p:blipFill>
        <p:spPr bwMode="auto">
          <a:xfrm>
            <a:off x="1804149" y="2629490"/>
            <a:ext cx="1053517" cy="5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www.admrostov.ru/images/gerb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/>
          <a:stretch/>
        </p:blipFill>
        <p:spPr bwMode="auto">
          <a:xfrm>
            <a:off x="2051720" y="1795275"/>
            <a:ext cx="531016" cy="6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1510</Words>
  <Application>Microsoft Office PowerPoint</Application>
  <PresentationFormat>Экран (4:3)</PresentationFormat>
  <Paragraphs>154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Государственное профессиональное образовательное автономное учреждение Ярославской области  Ростовский колледж отраслевых технологий</vt:lpstr>
      <vt:lpstr>Набережная оз. Неро Городского поселения Ростов Великий</vt:lpstr>
      <vt:lpstr>Историческая справка</vt:lpstr>
      <vt:lpstr>Техническая справка</vt:lpstr>
      <vt:lpstr>Очистка береговой линии озера Неро</vt:lpstr>
      <vt:lpstr>Создание пешеходной зоны</vt:lpstr>
      <vt:lpstr>Пляжные зоны и зоны отдыха</vt:lpstr>
      <vt:lpstr>Мнение общественности</vt:lpstr>
      <vt:lpstr>Партнеры проекта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Кузнецов</dc:creator>
  <cp:lastModifiedBy>admin</cp:lastModifiedBy>
  <cp:revision>129</cp:revision>
  <dcterms:created xsi:type="dcterms:W3CDTF">2016-03-31T15:36:38Z</dcterms:created>
  <dcterms:modified xsi:type="dcterms:W3CDTF">2018-03-21T10:33:54Z</dcterms:modified>
</cp:coreProperties>
</file>