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99" r:id="rId3"/>
    <p:sldId id="331" r:id="rId4"/>
    <p:sldId id="336" r:id="rId5"/>
    <p:sldId id="332" r:id="rId6"/>
    <p:sldId id="333" r:id="rId7"/>
    <p:sldId id="300" r:id="rId8"/>
    <p:sldId id="334" r:id="rId9"/>
    <p:sldId id="317" r:id="rId10"/>
    <p:sldId id="319" r:id="rId11"/>
    <p:sldId id="320" r:id="rId12"/>
    <p:sldId id="321" r:id="rId13"/>
    <p:sldId id="322" r:id="rId14"/>
    <p:sldId id="324" r:id="rId15"/>
    <p:sldId id="325" r:id="rId16"/>
    <p:sldId id="337" r:id="rId17"/>
    <p:sldId id="306" r:id="rId18"/>
    <p:sldId id="310" r:id="rId19"/>
    <p:sldId id="313" r:id="rId20"/>
    <p:sldId id="307" r:id="rId21"/>
    <p:sldId id="311" r:id="rId22"/>
    <p:sldId id="312" r:id="rId23"/>
    <p:sldId id="328" r:id="rId24"/>
    <p:sldId id="329" r:id="rId25"/>
    <p:sldId id="330" r:id="rId26"/>
    <p:sldId id="308" r:id="rId27"/>
    <p:sldId id="338" r:id="rId28"/>
    <p:sldId id="29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Чуг" initials="ЕЧ" lastIdx="1" clrIdx="0">
    <p:extLst>
      <p:ext uri="{19B8F6BF-5375-455C-9EA6-DF929625EA0E}">
        <p15:presenceInfo xmlns:p15="http://schemas.microsoft.com/office/powerpoint/2012/main" userId="7672e46c82225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FF"/>
    <a:srgbClr val="E5FFFF"/>
    <a:srgbClr val="CCFFFF"/>
    <a:srgbClr val="66FF66"/>
    <a:srgbClr val="FF5050"/>
    <a:srgbClr val="66FF99"/>
    <a:srgbClr val="66CCFF"/>
    <a:srgbClr val="6DD9FF"/>
    <a:srgbClr val="FF66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1268" autoAdjust="0"/>
  </p:normalViewPr>
  <p:slideViewPr>
    <p:cSldViewPr>
      <p:cViewPr varScale="1">
        <p:scale>
          <a:sx n="91" d="100"/>
          <a:sy n="91" d="100"/>
        </p:scale>
        <p:origin x="2046" y="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На семинаре вы нашли для себя новую информацию?</a:t>
            </a:r>
          </a:p>
          <a:p>
            <a:pPr>
              <a:defRPr/>
            </a:pPr>
            <a:r>
              <a:rPr lang="ru-RU" dirty="0"/>
              <a:t>Напишите пожалуйста, что для Вас оказалось новым? </a:t>
            </a:r>
          </a:p>
        </c:rich>
      </c:tx>
      <c:layout>
        <c:manualLayout>
          <c:xMode val="edge"/>
          <c:yMode val="edge"/>
          <c:x val="8.6887576552929292E-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26213910761155"/>
          <c:y val="0.26522826153766926"/>
          <c:w val="0.24119203849518811"/>
          <c:h val="0.73275599995348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spPr>
              <a:solidFill>
                <a:srgbClr val="00B05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теплопотеря через окна и подоконники</c:v>
                </c:pt>
                <c:pt idx="1">
                  <c:v>необходимость "консервирующего" утепления наружных стен</c:v>
                </c:pt>
                <c:pt idx="2">
                  <c:v>для предотвращения теплопотерь достаточно помыть и промыть батарею</c:v>
                </c:pt>
                <c:pt idx="3">
                  <c:v>через пол 1 этажа теряется 15% тепла</c:v>
                </c:pt>
                <c:pt idx="4">
                  <c:v>остекление балкона снизит теплопатерю на 15%</c:v>
                </c:pt>
                <c:pt idx="5">
                  <c:v>использование механической вентиляции для снижения потери тепла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7.0000000000000021E-2</c:v>
                </c:pt>
                <c:pt idx="1">
                  <c:v>0.69000000000000039</c:v>
                </c:pt>
                <c:pt idx="2">
                  <c:v>0.78</c:v>
                </c:pt>
                <c:pt idx="3">
                  <c:v>1</c:v>
                </c:pt>
                <c:pt idx="4">
                  <c:v>0.97000000000000042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4406605424321954"/>
          <c:y val="0.17447632999363455"/>
          <c:w val="0.54204516622922139"/>
          <c:h val="0.7768886127552689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277FAF-7733-48AA-9A5E-6A057BE82DD4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191E30A-94FC-4151-8E1F-28E192D8FADA}">
      <dgm:prSet phldrT="[Текст]"/>
      <dgm:spPr/>
      <dgm:t>
        <a:bodyPr/>
        <a:lstStyle/>
        <a:p>
          <a:r>
            <a:rPr lang="ru-RU" dirty="0" smtClean="0"/>
            <a:t>Управляющие компании</a:t>
          </a:r>
          <a:endParaRPr lang="ru-RU" dirty="0"/>
        </a:p>
      </dgm:t>
    </dgm:pt>
    <dgm:pt modelId="{94E1F749-4058-4FDA-8CBD-9119778A6614}" type="parTrans" cxnId="{8746A05B-FDA6-495A-ABC6-89752E82A141}">
      <dgm:prSet/>
      <dgm:spPr/>
      <dgm:t>
        <a:bodyPr/>
        <a:lstStyle/>
        <a:p>
          <a:endParaRPr lang="ru-RU"/>
        </a:p>
      </dgm:t>
    </dgm:pt>
    <dgm:pt modelId="{09CD347E-F4C9-4712-BE40-81207356DFD0}" type="sibTrans" cxnId="{8746A05B-FDA6-495A-ABC6-89752E82A141}">
      <dgm:prSet/>
      <dgm:spPr/>
      <dgm:t>
        <a:bodyPr/>
        <a:lstStyle/>
        <a:p>
          <a:endParaRPr lang="ru-RU"/>
        </a:p>
      </dgm:t>
    </dgm:pt>
    <dgm:pt modelId="{497439B7-8E87-4232-B53F-C1B895BD1B02}">
      <dgm:prSet phldrT="[Текст]"/>
      <dgm:spPr/>
      <dgm:t>
        <a:bodyPr/>
        <a:lstStyle/>
        <a:p>
          <a:r>
            <a:rPr lang="ru-RU" dirty="0" smtClean="0"/>
            <a:t>оценка фактического состояния МКД и определение возможностей для энергосбережения; </a:t>
          </a:r>
          <a:endParaRPr lang="ru-RU" dirty="0"/>
        </a:p>
      </dgm:t>
    </dgm:pt>
    <dgm:pt modelId="{D61DC869-DCDC-4E95-9808-36EF25F5CE67}" type="parTrans" cxnId="{84E9F391-5258-477E-8B02-E8C94CC6C069}">
      <dgm:prSet/>
      <dgm:spPr/>
      <dgm:t>
        <a:bodyPr/>
        <a:lstStyle/>
        <a:p>
          <a:endParaRPr lang="ru-RU"/>
        </a:p>
      </dgm:t>
    </dgm:pt>
    <dgm:pt modelId="{AF36B997-FC47-477D-80DE-9D79FC3D12F7}" type="sibTrans" cxnId="{84E9F391-5258-477E-8B02-E8C94CC6C069}">
      <dgm:prSet/>
      <dgm:spPr/>
      <dgm:t>
        <a:bodyPr/>
        <a:lstStyle/>
        <a:p>
          <a:endParaRPr lang="ru-RU"/>
        </a:p>
      </dgm:t>
    </dgm:pt>
    <dgm:pt modelId="{FE726AC1-1FF4-4C76-8967-AB0D65F7B3E0}">
      <dgm:prSet phldrT="[Текст]"/>
      <dgm:spPr/>
      <dgm:t>
        <a:bodyPr/>
        <a:lstStyle/>
        <a:p>
          <a:r>
            <a:rPr lang="ru-RU" dirty="0" smtClean="0"/>
            <a:t>Собственники жилья</a:t>
          </a:r>
          <a:endParaRPr lang="ru-RU" dirty="0"/>
        </a:p>
      </dgm:t>
    </dgm:pt>
    <dgm:pt modelId="{D69F34A9-3806-486E-88E9-193C84620337}" type="parTrans" cxnId="{24CA69E4-72BB-49E3-8F8A-FFB6ABCD5A67}">
      <dgm:prSet/>
      <dgm:spPr/>
      <dgm:t>
        <a:bodyPr/>
        <a:lstStyle/>
        <a:p>
          <a:endParaRPr lang="ru-RU"/>
        </a:p>
      </dgm:t>
    </dgm:pt>
    <dgm:pt modelId="{80AEFC27-726F-4DF5-88AC-A879EA4A3D0D}" type="sibTrans" cxnId="{24CA69E4-72BB-49E3-8F8A-FFB6ABCD5A67}">
      <dgm:prSet/>
      <dgm:spPr/>
      <dgm:t>
        <a:bodyPr/>
        <a:lstStyle/>
        <a:p>
          <a:endParaRPr lang="ru-RU"/>
        </a:p>
      </dgm:t>
    </dgm:pt>
    <dgm:pt modelId="{2D5BAA9E-A5DE-441F-AB10-A458630CD9CA}">
      <dgm:prSet phldrT="[Текст]"/>
      <dgm:spPr/>
      <dgm:t>
        <a:bodyPr/>
        <a:lstStyle/>
        <a:p>
          <a:r>
            <a:rPr lang="ru-RU" dirty="0" smtClean="0"/>
            <a:t>Принятие решений по управлению МКД;</a:t>
          </a:r>
          <a:endParaRPr lang="ru-RU" dirty="0"/>
        </a:p>
      </dgm:t>
    </dgm:pt>
    <dgm:pt modelId="{B3DC0525-894C-4C20-B7B0-7CEEE57CFA67}" type="parTrans" cxnId="{AC2F047D-C110-484F-A3E9-F066B1A01855}">
      <dgm:prSet/>
      <dgm:spPr/>
      <dgm:t>
        <a:bodyPr/>
        <a:lstStyle/>
        <a:p>
          <a:endParaRPr lang="ru-RU"/>
        </a:p>
      </dgm:t>
    </dgm:pt>
    <dgm:pt modelId="{688E0433-1350-43F0-A0F5-959AE6B4D111}" type="sibTrans" cxnId="{AC2F047D-C110-484F-A3E9-F066B1A01855}">
      <dgm:prSet/>
      <dgm:spPr/>
      <dgm:t>
        <a:bodyPr/>
        <a:lstStyle/>
        <a:p>
          <a:endParaRPr lang="ru-RU"/>
        </a:p>
      </dgm:t>
    </dgm:pt>
    <dgm:pt modelId="{1A95D9E4-F432-4872-A125-B13C9AB3552A}">
      <dgm:prSet phldrT="[Текст]"/>
      <dgm:spPr/>
      <dgm:t>
        <a:bodyPr/>
        <a:lstStyle/>
        <a:p>
          <a:r>
            <a:rPr lang="ru-RU" dirty="0" smtClean="0"/>
            <a:t>Контроль за деятельностью УК.</a:t>
          </a:r>
          <a:endParaRPr lang="ru-RU" dirty="0"/>
        </a:p>
      </dgm:t>
    </dgm:pt>
    <dgm:pt modelId="{1E58DE6D-5DA1-4298-A50B-B06823783827}" type="parTrans" cxnId="{39A51009-7CA7-448C-8A82-3E51D3A960CC}">
      <dgm:prSet/>
      <dgm:spPr/>
      <dgm:t>
        <a:bodyPr/>
        <a:lstStyle/>
        <a:p>
          <a:endParaRPr lang="ru-RU"/>
        </a:p>
      </dgm:t>
    </dgm:pt>
    <dgm:pt modelId="{FDD25775-2D7F-44FD-B190-AD41A0D8E3E6}" type="sibTrans" cxnId="{39A51009-7CA7-448C-8A82-3E51D3A960CC}">
      <dgm:prSet/>
      <dgm:spPr/>
      <dgm:t>
        <a:bodyPr/>
        <a:lstStyle/>
        <a:p>
          <a:endParaRPr lang="ru-RU"/>
        </a:p>
      </dgm:t>
    </dgm:pt>
    <dgm:pt modelId="{64144D6B-D6BB-4277-BFEE-2CBE523248DD}">
      <dgm:prSet phldrT="[Текст]"/>
      <dgm:spPr/>
      <dgm:t>
        <a:bodyPr/>
        <a:lstStyle/>
        <a:p>
          <a:r>
            <a:rPr lang="ru-RU" dirty="0" smtClean="0"/>
            <a:t>демонстрация владельцам жилых помещений преимуществ энергосбережения и финансовой выгоды;</a:t>
          </a:r>
          <a:endParaRPr lang="ru-RU" dirty="0"/>
        </a:p>
      </dgm:t>
    </dgm:pt>
    <dgm:pt modelId="{F18CF83B-D4B5-4E90-9B55-18EFFF32FF08}" type="parTrans" cxnId="{B5449367-ED44-48F6-A18E-803DB885959B}">
      <dgm:prSet/>
      <dgm:spPr/>
      <dgm:t>
        <a:bodyPr/>
        <a:lstStyle/>
        <a:p>
          <a:endParaRPr lang="ru-RU"/>
        </a:p>
      </dgm:t>
    </dgm:pt>
    <dgm:pt modelId="{B555925A-19DD-4F3F-917C-18A7C2195EE2}" type="sibTrans" cxnId="{B5449367-ED44-48F6-A18E-803DB885959B}">
      <dgm:prSet/>
      <dgm:spPr/>
      <dgm:t>
        <a:bodyPr/>
        <a:lstStyle/>
        <a:p>
          <a:endParaRPr lang="ru-RU"/>
        </a:p>
      </dgm:t>
    </dgm:pt>
    <dgm:pt modelId="{9DDE8847-DAB9-49C5-8EDE-A72DE42DC7A8}">
      <dgm:prSet phldrT="[Текст]"/>
      <dgm:spPr/>
      <dgm:t>
        <a:bodyPr/>
        <a:lstStyle/>
        <a:p>
          <a:r>
            <a:rPr lang="ru-RU" dirty="0" smtClean="0"/>
            <a:t>выявление приоритетных ремонтных работ и мероприятий, определение последовательности действий и т.д.</a:t>
          </a:r>
          <a:endParaRPr lang="ru-RU" dirty="0"/>
        </a:p>
      </dgm:t>
    </dgm:pt>
    <dgm:pt modelId="{826A22B3-F4EE-4CCD-A740-4381194198FD}" type="parTrans" cxnId="{383D99F7-E5F3-4E31-8BFC-9E3369B63F96}">
      <dgm:prSet/>
      <dgm:spPr/>
      <dgm:t>
        <a:bodyPr/>
        <a:lstStyle/>
        <a:p>
          <a:endParaRPr lang="ru-RU"/>
        </a:p>
      </dgm:t>
    </dgm:pt>
    <dgm:pt modelId="{27ECA14B-ECB2-4771-B29E-DA071E3A526B}" type="sibTrans" cxnId="{383D99F7-E5F3-4E31-8BFC-9E3369B63F96}">
      <dgm:prSet/>
      <dgm:spPr/>
      <dgm:t>
        <a:bodyPr/>
        <a:lstStyle/>
        <a:p>
          <a:endParaRPr lang="ru-RU"/>
        </a:p>
      </dgm:t>
    </dgm:pt>
    <dgm:pt modelId="{A1426E00-8C23-47DF-8480-81FA49D7C944}">
      <dgm:prSet phldrT="[Текст]"/>
      <dgm:spPr/>
      <dgm:t>
        <a:bodyPr/>
        <a:lstStyle/>
        <a:p>
          <a:r>
            <a:rPr lang="ru-RU" dirty="0" smtClean="0"/>
            <a:t>Инициирование деятельности УК;</a:t>
          </a:r>
          <a:endParaRPr lang="ru-RU" dirty="0"/>
        </a:p>
      </dgm:t>
    </dgm:pt>
    <dgm:pt modelId="{85232B50-C5DE-41A7-A484-6921BBC0FDCA}" type="parTrans" cxnId="{F2308884-28EB-4A02-BA22-6AC928687B4D}">
      <dgm:prSet/>
      <dgm:spPr/>
      <dgm:t>
        <a:bodyPr/>
        <a:lstStyle/>
        <a:p>
          <a:endParaRPr lang="ru-RU"/>
        </a:p>
      </dgm:t>
    </dgm:pt>
    <dgm:pt modelId="{8ECC9DBA-FD39-4AB7-96BB-041673279704}" type="sibTrans" cxnId="{F2308884-28EB-4A02-BA22-6AC928687B4D}">
      <dgm:prSet/>
      <dgm:spPr/>
      <dgm:t>
        <a:bodyPr/>
        <a:lstStyle/>
        <a:p>
          <a:endParaRPr lang="ru-RU"/>
        </a:p>
      </dgm:t>
    </dgm:pt>
    <dgm:pt modelId="{91F82F07-FFD9-422E-B20B-A64A706DA818}" type="pres">
      <dgm:prSet presAssocID="{3F277FAF-7733-48AA-9A5E-6A057BE82D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053FBA-9634-487E-916E-D26F776A5E82}" type="pres">
      <dgm:prSet presAssocID="{A191E30A-94FC-4151-8E1F-28E192D8FADA}" presName="composite" presStyleCnt="0"/>
      <dgm:spPr/>
    </dgm:pt>
    <dgm:pt modelId="{50FDF8EE-62EB-4103-B352-FE427B0633E3}" type="pres">
      <dgm:prSet presAssocID="{A191E30A-94FC-4151-8E1F-28E192D8FAD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E24AC-DCA1-4ACA-A933-AF0703A51A75}" type="pres">
      <dgm:prSet presAssocID="{A191E30A-94FC-4151-8E1F-28E192D8FAD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683865-4D5B-42E4-BB23-030B45B6AE19}" type="pres">
      <dgm:prSet presAssocID="{09CD347E-F4C9-4712-BE40-81207356DFD0}" presName="space" presStyleCnt="0"/>
      <dgm:spPr/>
    </dgm:pt>
    <dgm:pt modelId="{C71AF426-FCB4-42D1-AEF7-24C0417C373B}" type="pres">
      <dgm:prSet presAssocID="{FE726AC1-1FF4-4C76-8967-AB0D65F7B3E0}" presName="composite" presStyleCnt="0"/>
      <dgm:spPr/>
    </dgm:pt>
    <dgm:pt modelId="{D71713CB-2FDD-40D7-9061-5DB4A3885A09}" type="pres">
      <dgm:prSet presAssocID="{FE726AC1-1FF4-4C76-8967-AB0D65F7B3E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53BC8-3268-4BEB-B3D6-AEBDF4F2F563}" type="pres">
      <dgm:prSet presAssocID="{FE726AC1-1FF4-4C76-8967-AB0D65F7B3E0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E9F391-5258-477E-8B02-E8C94CC6C069}" srcId="{A191E30A-94FC-4151-8E1F-28E192D8FADA}" destId="{497439B7-8E87-4232-B53F-C1B895BD1B02}" srcOrd="0" destOrd="0" parTransId="{D61DC869-DCDC-4E95-9808-36EF25F5CE67}" sibTransId="{AF36B997-FC47-477D-80DE-9D79FC3D12F7}"/>
    <dgm:cxn modelId="{8746A05B-FDA6-495A-ABC6-89752E82A141}" srcId="{3F277FAF-7733-48AA-9A5E-6A057BE82DD4}" destId="{A191E30A-94FC-4151-8E1F-28E192D8FADA}" srcOrd="0" destOrd="0" parTransId="{94E1F749-4058-4FDA-8CBD-9119778A6614}" sibTransId="{09CD347E-F4C9-4712-BE40-81207356DFD0}"/>
    <dgm:cxn modelId="{633F457D-4958-47E3-8116-16507F2C9AE3}" type="presOf" srcId="{A191E30A-94FC-4151-8E1F-28E192D8FADA}" destId="{50FDF8EE-62EB-4103-B352-FE427B0633E3}" srcOrd="0" destOrd="0" presId="urn:microsoft.com/office/officeart/2005/8/layout/hList1"/>
    <dgm:cxn modelId="{39A51009-7CA7-448C-8A82-3E51D3A960CC}" srcId="{FE726AC1-1FF4-4C76-8967-AB0D65F7B3E0}" destId="{1A95D9E4-F432-4872-A125-B13C9AB3552A}" srcOrd="2" destOrd="0" parTransId="{1E58DE6D-5DA1-4298-A50B-B06823783827}" sibTransId="{FDD25775-2D7F-44FD-B190-AD41A0D8E3E6}"/>
    <dgm:cxn modelId="{3CE75C0F-1578-47D3-ABCD-1DE375622627}" type="presOf" srcId="{A1426E00-8C23-47DF-8480-81FA49D7C944}" destId="{A8653BC8-3268-4BEB-B3D6-AEBDF4F2F563}" srcOrd="0" destOrd="1" presId="urn:microsoft.com/office/officeart/2005/8/layout/hList1"/>
    <dgm:cxn modelId="{92C2718A-F04B-4C3C-91D2-DBDD2411A5A6}" type="presOf" srcId="{9DDE8847-DAB9-49C5-8EDE-A72DE42DC7A8}" destId="{049E24AC-DCA1-4ACA-A933-AF0703A51A75}" srcOrd="0" destOrd="2" presId="urn:microsoft.com/office/officeart/2005/8/layout/hList1"/>
    <dgm:cxn modelId="{65067153-DC43-4DF1-A16F-009A798D9E37}" type="presOf" srcId="{1A95D9E4-F432-4872-A125-B13C9AB3552A}" destId="{A8653BC8-3268-4BEB-B3D6-AEBDF4F2F563}" srcOrd="0" destOrd="2" presId="urn:microsoft.com/office/officeart/2005/8/layout/hList1"/>
    <dgm:cxn modelId="{AF6FF2FB-7038-41CB-9AAA-DB07D63168A9}" type="presOf" srcId="{497439B7-8E87-4232-B53F-C1B895BD1B02}" destId="{049E24AC-DCA1-4ACA-A933-AF0703A51A75}" srcOrd="0" destOrd="0" presId="urn:microsoft.com/office/officeart/2005/8/layout/hList1"/>
    <dgm:cxn modelId="{484CDE80-FCE8-42D2-BC81-F557DB2FD673}" type="presOf" srcId="{2D5BAA9E-A5DE-441F-AB10-A458630CD9CA}" destId="{A8653BC8-3268-4BEB-B3D6-AEBDF4F2F563}" srcOrd="0" destOrd="0" presId="urn:microsoft.com/office/officeart/2005/8/layout/hList1"/>
    <dgm:cxn modelId="{383D99F7-E5F3-4E31-8BFC-9E3369B63F96}" srcId="{A191E30A-94FC-4151-8E1F-28E192D8FADA}" destId="{9DDE8847-DAB9-49C5-8EDE-A72DE42DC7A8}" srcOrd="2" destOrd="0" parTransId="{826A22B3-F4EE-4CCD-A740-4381194198FD}" sibTransId="{27ECA14B-ECB2-4771-B29E-DA071E3A526B}"/>
    <dgm:cxn modelId="{F2308884-28EB-4A02-BA22-6AC928687B4D}" srcId="{FE726AC1-1FF4-4C76-8967-AB0D65F7B3E0}" destId="{A1426E00-8C23-47DF-8480-81FA49D7C944}" srcOrd="1" destOrd="0" parTransId="{85232B50-C5DE-41A7-A484-6921BBC0FDCA}" sibTransId="{8ECC9DBA-FD39-4AB7-96BB-041673279704}"/>
    <dgm:cxn modelId="{B5449367-ED44-48F6-A18E-803DB885959B}" srcId="{A191E30A-94FC-4151-8E1F-28E192D8FADA}" destId="{64144D6B-D6BB-4277-BFEE-2CBE523248DD}" srcOrd="1" destOrd="0" parTransId="{F18CF83B-D4B5-4E90-9B55-18EFFF32FF08}" sibTransId="{B555925A-19DD-4F3F-917C-18A7C2195EE2}"/>
    <dgm:cxn modelId="{24CA69E4-72BB-49E3-8F8A-FFB6ABCD5A67}" srcId="{3F277FAF-7733-48AA-9A5E-6A057BE82DD4}" destId="{FE726AC1-1FF4-4C76-8967-AB0D65F7B3E0}" srcOrd="1" destOrd="0" parTransId="{D69F34A9-3806-486E-88E9-193C84620337}" sibTransId="{80AEFC27-726F-4DF5-88AC-A879EA4A3D0D}"/>
    <dgm:cxn modelId="{AC2F047D-C110-484F-A3E9-F066B1A01855}" srcId="{FE726AC1-1FF4-4C76-8967-AB0D65F7B3E0}" destId="{2D5BAA9E-A5DE-441F-AB10-A458630CD9CA}" srcOrd="0" destOrd="0" parTransId="{B3DC0525-894C-4C20-B7B0-7CEEE57CFA67}" sibTransId="{688E0433-1350-43F0-A0F5-959AE6B4D111}"/>
    <dgm:cxn modelId="{CCEDB726-5D94-4DD8-BFBB-38591A83F22A}" type="presOf" srcId="{FE726AC1-1FF4-4C76-8967-AB0D65F7B3E0}" destId="{D71713CB-2FDD-40D7-9061-5DB4A3885A09}" srcOrd="0" destOrd="0" presId="urn:microsoft.com/office/officeart/2005/8/layout/hList1"/>
    <dgm:cxn modelId="{1B8DE79E-30E3-4808-855A-1598992AC877}" type="presOf" srcId="{3F277FAF-7733-48AA-9A5E-6A057BE82DD4}" destId="{91F82F07-FFD9-422E-B20B-A64A706DA818}" srcOrd="0" destOrd="0" presId="urn:microsoft.com/office/officeart/2005/8/layout/hList1"/>
    <dgm:cxn modelId="{1620E3D4-DED1-47FA-87C6-2842123F6495}" type="presOf" srcId="{64144D6B-D6BB-4277-BFEE-2CBE523248DD}" destId="{049E24AC-DCA1-4ACA-A933-AF0703A51A75}" srcOrd="0" destOrd="1" presId="urn:microsoft.com/office/officeart/2005/8/layout/hList1"/>
    <dgm:cxn modelId="{22E8F7C4-47A5-4B97-A862-0EE8669E6EA2}" type="presParOf" srcId="{91F82F07-FFD9-422E-B20B-A64A706DA818}" destId="{E4053FBA-9634-487E-916E-D26F776A5E82}" srcOrd="0" destOrd="0" presId="urn:microsoft.com/office/officeart/2005/8/layout/hList1"/>
    <dgm:cxn modelId="{1B5CC388-7E9F-42B2-9D79-677756D6A040}" type="presParOf" srcId="{E4053FBA-9634-487E-916E-D26F776A5E82}" destId="{50FDF8EE-62EB-4103-B352-FE427B0633E3}" srcOrd="0" destOrd="0" presId="urn:microsoft.com/office/officeart/2005/8/layout/hList1"/>
    <dgm:cxn modelId="{82264419-EADF-4225-9B7E-EAD5FFF9D112}" type="presParOf" srcId="{E4053FBA-9634-487E-916E-D26F776A5E82}" destId="{049E24AC-DCA1-4ACA-A933-AF0703A51A75}" srcOrd="1" destOrd="0" presId="urn:microsoft.com/office/officeart/2005/8/layout/hList1"/>
    <dgm:cxn modelId="{C925B616-4736-4920-83C1-0790B8062D1D}" type="presParOf" srcId="{91F82F07-FFD9-422E-B20B-A64A706DA818}" destId="{C8683865-4D5B-42E4-BB23-030B45B6AE19}" srcOrd="1" destOrd="0" presId="urn:microsoft.com/office/officeart/2005/8/layout/hList1"/>
    <dgm:cxn modelId="{3DB0B34A-49E8-4317-A8D8-6E96F61C7F53}" type="presParOf" srcId="{91F82F07-FFD9-422E-B20B-A64A706DA818}" destId="{C71AF426-FCB4-42D1-AEF7-24C0417C373B}" srcOrd="2" destOrd="0" presId="urn:microsoft.com/office/officeart/2005/8/layout/hList1"/>
    <dgm:cxn modelId="{78AD0B21-E3CC-4C4F-98D9-AEB2936C887B}" type="presParOf" srcId="{C71AF426-FCB4-42D1-AEF7-24C0417C373B}" destId="{D71713CB-2FDD-40D7-9061-5DB4A3885A09}" srcOrd="0" destOrd="0" presId="urn:microsoft.com/office/officeart/2005/8/layout/hList1"/>
    <dgm:cxn modelId="{FC7D943D-CF6E-467D-B395-500C7CD9D7E7}" type="presParOf" srcId="{C71AF426-FCB4-42D1-AEF7-24C0417C373B}" destId="{A8653BC8-3268-4BEB-B3D6-AEBDF4F2F5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4E33A2-8D01-4FA0-93CE-F9B05D9632E0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C83BDA-175B-4D5A-B6E0-32622398486A}">
      <dgm:prSet phldrT="[Текст]" custT="1"/>
      <dgm:spPr/>
      <dgm:t>
        <a:bodyPr/>
        <a:lstStyle/>
        <a:p>
          <a:pPr algn="l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объекта работы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4D194-3B84-4145-BB51-36A124DBDC4C}" type="parTrans" cxnId="{207CF948-707C-42D3-96FF-71FA0280CA7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6A5B2-7702-44E8-BC3C-36F14370EE54}" type="sibTrans" cxnId="{207CF948-707C-42D3-96FF-71FA0280CA7D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B0D64B-1D3B-4C2F-AE4D-5723006D53A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Плакат/листовки с приглашением на семинар;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AD62DA-B241-49A3-963C-DED2C280D46C}" type="parTrans" cxnId="{A049AD4B-0462-4904-A71D-4E77AFCAAF92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1ACF2A-C507-4C82-8852-E8086A448CF9}" type="sibTrans" cxnId="{A049AD4B-0462-4904-A71D-4E77AFCAAF92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A9524-CE7A-43CA-BD7A-CF919B346BD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Семинар-лекция «Что такое </a:t>
          </a:r>
          <a:r>
            <a:rPr lang="ru-RU" sz="1800" b="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энергоэффективный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капремонт?»</a:t>
          </a:r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01955C-90F8-402B-A855-25FF2124D6B2}" type="parTrans" cxnId="{2FEA5ED7-038F-4A19-895B-516E1CE4935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AC50D-F8D5-4C39-A4CD-EAF12B617BA9}" type="sibTrans" cxnId="{2FEA5ED7-038F-4A19-895B-516E1CE4935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2CA16-5355-4006-9D7B-CC4C85894EDF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исследования с элементами опроса жителей МКД студентами колледжа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60922-C099-4A65-8547-188C2411E9C1}" type="parTrans" cxnId="{9D4CF137-719C-46A0-ACC5-1CD8DACA282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6D308E-B825-401B-A808-BD829DDA2C50}" type="sibTrans" cxnId="{9D4CF137-719C-46A0-ACC5-1CD8DACA282E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FEDB7-5000-4CDE-8C02-79F4C5DD1F4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Опрос жителей МКД/ работа с инициативной группой жителей дома;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979636-F11F-42D1-832D-CF4B0FD01FFC}" type="parTrans" cxnId="{8EEF978B-5947-48F8-8E65-20A54A7AF5B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6870C-D8C8-4B96-94E7-56CC3E3F5840}" type="sibTrans" cxnId="{8EEF978B-5947-48F8-8E65-20A54A7AF5B7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84B5DE-142B-4337-A960-69C97D8BCD9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Визуальный осмотр МКД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370745-7D78-40F4-8A3A-CCC86FE34ADC}" type="parTrans" cxnId="{6EC7EF03-870F-4898-9008-942C1815076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56272F-7CC3-4EE4-9EAD-320FE60D2E97}" type="sibTrans" cxnId="{6EC7EF03-870F-4898-9008-942C1815076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4F197-C9A2-46AA-BF0B-BE01F3FE4575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числа жителей МКД, представителей УК,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студентов РКОТ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E955D-DA01-48A9-9D17-7E1DA5A559E5}" type="parTrans" cxnId="{F6A803E7-E063-4C08-ADDF-3EE40BC38D3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9C7E3-E1B7-45BD-B52C-54B6C0FFC5FE}" type="sibTrans" cxnId="{F6A803E7-E063-4C08-ADDF-3EE40BC38D3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D6FA5-BD3D-4D3D-BF6C-4F6FB72C54F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 «Теплом не делюсь!»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82B13F-4039-4D75-B3A4-9228258EF088}" type="parTrans" cxnId="{DDAE77F3-9710-4B7F-9D0E-4F8678E423B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0A1C60-1EA9-47EA-95C9-792AA2B661F3}" type="sibTrans" cxnId="{DDAE77F3-9710-4B7F-9D0E-4F8678E423B6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9CA3A8-0CB4-43EC-9058-6A354F53C9A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Буклеты;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6D9101-1C9C-4C0D-BB4D-9D406A4D27DA}" type="parTrans" cxnId="{612D9EE8-2618-4BA7-B3D4-130B89A925F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E0B83-2EC6-4128-A96D-495E9DD812EF}" type="sibTrans" cxnId="{612D9EE8-2618-4BA7-B3D4-130B89A925F9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0DC1-0F11-4D91-8956-96C0CA1C4E74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Опрос/визуальный осмотр.</a:t>
          </a:r>
          <a:endParaRPr lang="ru-RU" sz="18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304B6-EDDA-49ED-8282-7CC4B9B3C880}" type="parTrans" cxnId="{2D7D92F2-D1AC-47F3-9C84-E94746FEEF7C}">
      <dgm:prSet/>
      <dgm:spPr/>
      <dgm:t>
        <a:bodyPr/>
        <a:lstStyle/>
        <a:p>
          <a:endParaRPr lang="ru-RU"/>
        </a:p>
      </dgm:t>
    </dgm:pt>
    <dgm:pt modelId="{D3829491-7654-42D7-A0B8-BEA947429AF7}" type="sibTrans" cxnId="{2D7D92F2-D1AC-47F3-9C84-E94746FEEF7C}">
      <dgm:prSet/>
      <dgm:spPr/>
      <dgm:t>
        <a:bodyPr/>
        <a:lstStyle/>
        <a:p>
          <a:endParaRPr lang="ru-RU"/>
        </a:p>
      </dgm:t>
    </dgm:pt>
    <dgm:pt modelId="{D955D06E-D75F-4DF9-BF16-B81F165876E4}" type="pres">
      <dgm:prSet presAssocID="{484E33A2-8D01-4FA0-93CE-F9B05D9632E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900ADA-2750-4637-8BB4-FFABD623CBBE}" type="pres">
      <dgm:prSet presAssocID="{9FC83BDA-175B-4D5A-B6E0-32622398486A}" presName="circle1" presStyleLbl="node1" presStyleIdx="0" presStyleCnt="3"/>
      <dgm:spPr/>
    </dgm:pt>
    <dgm:pt modelId="{1295128D-7BCB-4A97-B543-DBFC429C23D1}" type="pres">
      <dgm:prSet presAssocID="{9FC83BDA-175B-4D5A-B6E0-32622398486A}" presName="space" presStyleCnt="0"/>
      <dgm:spPr/>
    </dgm:pt>
    <dgm:pt modelId="{4B35CB44-21A9-42CD-A346-8E640AC92654}" type="pres">
      <dgm:prSet presAssocID="{9FC83BDA-175B-4D5A-B6E0-32622398486A}" presName="rect1" presStyleLbl="alignAcc1" presStyleIdx="0" presStyleCnt="3"/>
      <dgm:spPr/>
      <dgm:t>
        <a:bodyPr/>
        <a:lstStyle/>
        <a:p>
          <a:endParaRPr lang="ru-RU"/>
        </a:p>
      </dgm:t>
    </dgm:pt>
    <dgm:pt modelId="{694534AC-919B-400A-8BA8-2098A2745CB7}" type="pres">
      <dgm:prSet presAssocID="{5FD2CA16-5355-4006-9D7B-CC4C85894EDF}" presName="vertSpace2" presStyleLbl="node1" presStyleIdx="0" presStyleCnt="3"/>
      <dgm:spPr/>
    </dgm:pt>
    <dgm:pt modelId="{AA3537DC-0DC1-446D-8B2F-509B66C016DC}" type="pres">
      <dgm:prSet presAssocID="{5FD2CA16-5355-4006-9D7B-CC4C85894EDF}" presName="circle2" presStyleLbl="node1" presStyleIdx="1" presStyleCnt="3"/>
      <dgm:spPr/>
    </dgm:pt>
    <dgm:pt modelId="{0487B55C-A6A7-4455-86A3-C64D272FE528}" type="pres">
      <dgm:prSet presAssocID="{5FD2CA16-5355-4006-9D7B-CC4C85894EDF}" presName="rect2" presStyleLbl="alignAcc1" presStyleIdx="1" presStyleCnt="3"/>
      <dgm:spPr/>
      <dgm:t>
        <a:bodyPr/>
        <a:lstStyle/>
        <a:p>
          <a:endParaRPr lang="ru-RU"/>
        </a:p>
      </dgm:t>
    </dgm:pt>
    <dgm:pt modelId="{94D8AD9C-24EE-450C-9387-55E89A2B3529}" type="pres">
      <dgm:prSet presAssocID="{9374F197-C9A2-46AA-BF0B-BE01F3FE4575}" presName="vertSpace3" presStyleLbl="node1" presStyleIdx="1" presStyleCnt="3"/>
      <dgm:spPr/>
    </dgm:pt>
    <dgm:pt modelId="{B77FAE58-0015-4696-9A5E-1ACBCBDA0F89}" type="pres">
      <dgm:prSet presAssocID="{9374F197-C9A2-46AA-BF0B-BE01F3FE4575}" presName="circle3" presStyleLbl="node1" presStyleIdx="2" presStyleCnt="3"/>
      <dgm:spPr/>
    </dgm:pt>
    <dgm:pt modelId="{A5C0DA7D-2302-43BD-BACA-A90CE03B84E8}" type="pres">
      <dgm:prSet presAssocID="{9374F197-C9A2-46AA-BF0B-BE01F3FE4575}" presName="rect3" presStyleLbl="alignAcc1" presStyleIdx="2" presStyleCnt="3"/>
      <dgm:spPr/>
      <dgm:t>
        <a:bodyPr/>
        <a:lstStyle/>
        <a:p>
          <a:endParaRPr lang="ru-RU"/>
        </a:p>
      </dgm:t>
    </dgm:pt>
    <dgm:pt modelId="{1E6BACF5-CBA9-4181-90C7-6B7CF8F1E81B}" type="pres">
      <dgm:prSet presAssocID="{9FC83BDA-175B-4D5A-B6E0-32622398486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4F24F-7A68-4045-A3C1-5B223A3A2DE1}" type="pres">
      <dgm:prSet presAssocID="{9FC83BDA-175B-4D5A-B6E0-32622398486A}" presName="rect1ChTx" presStyleLbl="alignAcc1" presStyleIdx="2" presStyleCnt="3" custScaleX="113638" custLinFactNeighborX="-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9B1A2-0DFD-4A3D-982F-809A9933A5B8}" type="pres">
      <dgm:prSet presAssocID="{5FD2CA16-5355-4006-9D7B-CC4C85894ED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438F4-51AA-4822-B6BE-53DF1AE0829A}" type="pres">
      <dgm:prSet presAssocID="{5FD2CA16-5355-4006-9D7B-CC4C85894EDF}" presName="rect2ChTx" presStyleLbl="alignAcc1" presStyleIdx="2" presStyleCnt="3" custScaleX="116620" custLinFactNeighborX="-8527" custLinFactNeighborY="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5ABC9-A3D0-4264-83E1-911E5621BAF7}" type="pres">
      <dgm:prSet presAssocID="{9374F197-C9A2-46AA-BF0B-BE01F3FE457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DF724-763B-4353-91AA-A2484C6AB159}" type="pres">
      <dgm:prSet presAssocID="{9374F197-C9A2-46AA-BF0B-BE01F3FE4575}" presName="rect3ChTx" presStyleLbl="alignAcc1" presStyleIdx="2" presStyleCnt="3" custScaleX="118707" custLinFactNeighborX="-9481" custLinFactNeighborY="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7EF03-870F-4898-9008-942C18150760}" srcId="{5FD2CA16-5355-4006-9D7B-CC4C85894EDF}" destId="{B284B5DE-142B-4337-A960-69C97D8BCD9F}" srcOrd="1" destOrd="0" parTransId="{6B370745-7D78-40F4-8A3A-CCC86FE34ADC}" sibTransId="{9F56272F-7CC3-4EE4-9EAD-320FE60D2E97}"/>
    <dgm:cxn modelId="{8EEF978B-5947-48F8-8E65-20A54A7AF5B7}" srcId="{5FD2CA16-5355-4006-9D7B-CC4C85894EDF}" destId="{CC9FEDB7-5000-4CDE-8C02-79F4C5DD1F44}" srcOrd="0" destOrd="0" parTransId="{AD979636-F11F-42D1-832D-CF4B0FD01FFC}" sibTransId="{9776870C-D8C8-4B96-94E7-56CC3E3F5840}"/>
    <dgm:cxn modelId="{544E2ABB-3BFD-4260-8052-35F64A123F34}" type="presOf" srcId="{CE6D6FA5-BD3D-4D3D-BF6C-4F6FB72C54F6}" destId="{E0EDF724-763B-4353-91AA-A2484C6AB159}" srcOrd="0" destOrd="0" presId="urn:microsoft.com/office/officeart/2005/8/layout/target3"/>
    <dgm:cxn modelId="{F6A803E7-E063-4C08-ADDF-3EE40BC38D3C}" srcId="{484E33A2-8D01-4FA0-93CE-F9B05D9632E0}" destId="{9374F197-C9A2-46AA-BF0B-BE01F3FE4575}" srcOrd="2" destOrd="0" parTransId="{D85E955D-DA01-48A9-9D17-7E1DA5A559E5}" sibTransId="{AF59C7E3-E1B7-45BD-B52C-54B6C0FFC5FE}"/>
    <dgm:cxn modelId="{2D7D92F2-D1AC-47F3-9C84-E94746FEEF7C}" srcId="{9374F197-C9A2-46AA-BF0B-BE01F3FE4575}" destId="{E8440DC1-0F11-4D91-8956-96C0CA1C4E74}" srcOrd="2" destOrd="0" parTransId="{F62304B6-EDDA-49ED-8282-7CC4B9B3C880}" sibTransId="{D3829491-7654-42D7-A0B8-BEA947429AF7}"/>
    <dgm:cxn modelId="{DDAE77F3-9710-4B7F-9D0E-4F8678E423B6}" srcId="{9374F197-C9A2-46AA-BF0B-BE01F3FE4575}" destId="{CE6D6FA5-BD3D-4D3D-BF6C-4F6FB72C54F6}" srcOrd="0" destOrd="0" parTransId="{FD82B13F-4039-4D75-B3A4-9228258EF088}" sibTransId="{DE0A1C60-1EA9-47EA-95C9-792AA2B661F3}"/>
    <dgm:cxn modelId="{612D9EE8-2618-4BA7-B3D4-130B89A925F9}" srcId="{9374F197-C9A2-46AA-BF0B-BE01F3FE4575}" destId="{539CA3A8-0CB4-43EC-9058-6A354F53C9A8}" srcOrd="1" destOrd="0" parTransId="{A16D9101-1C9C-4C0D-BB4D-9D406A4D27DA}" sibTransId="{C43E0B83-2EC6-4128-A96D-495E9DD812EF}"/>
    <dgm:cxn modelId="{A812C8B1-4286-469F-B872-1F4121DF0563}" type="presOf" srcId="{9FC83BDA-175B-4D5A-B6E0-32622398486A}" destId="{1E6BACF5-CBA9-4181-90C7-6B7CF8F1E81B}" srcOrd="1" destOrd="0" presId="urn:microsoft.com/office/officeart/2005/8/layout/target3"/>
    <dgm:cxn modelId="{020C0928-0B9F-4DA7-9582-39D825B1CBD4}" type="presOf" srcId="{B284B5DE-142B-4337-A960-69C97D8BCD9F}" destId="{9EB438F4-51AA-4822-B6BE-53DF1AE0829A}" srcOrd="0" destOrd="1" presId="urn:microsoft.com/office/officeart/2005/8/layout/target3"/>
    <dgm:cxn modelId="{DC1F5845-BBF2-4522-94A0-D14E525D8642}" type="presOf" srcId="{9374F197-C9A2-46AA-BF0B-BE01F3FE4575}" destId="{6A65ABC9-A3D0-4264-83E1-911E5621BAF7}" srcOrd="1" destOrd="0" presId="urn:microsoft.com/office/officeart/2005/8/layout/target3"/>
    <dgm:cxn modelId="{0E192FAF-BD32-4A72-A698-88AB2F14D761}" type="presOf" srcId="{7FB0D64B-1D3B-4C2F-AE4D-5723006D53A2}" destId="{38E4F24F-7A68-4045-A3C1-5B223A3A2DE1}" srcOrd="0" destOrd="0" presId="urn:microsoft.com/office/officeart/2005/8/layout/target3"/>
    <dgm:cxn modelId="{2FEA5ED7-038F-4A19-895B-516E1CE4935E}" srcId="{9FC83BDA-175B-4D5A-B6E0-32622398486A}" destId="{80AA9524-CE7A-43CA-BD7A-CF919B346BD6}" srcOrd="1" destOrd="0" parTransId="{1B01955C-90F8-402B-A855-25FF2124D6B2}" sibTransId="{4A8AC50D-F8D5-4C39-A4CD-EAF12B617BA9}"/>
    <dgm:cxn modelId="{207CF948-707C-42D3-96FF-71FA0280CA7D}" srcId="{484E33A2-8D01-4FA0-93CE-F9B05D9632E0}" destId="{9FC83BDA-175B-4D5A-B6E0-32622398486A}" srcOrd="0" destOrd="0" parTransId="{3D14D194-3B84-4145-BB51-36A124DBDC4C}" sibTransId="{FD46A5B2-7702-44E8-BC3C-36F14370EE54}"/>
    <dgm:cxn modelId="{FCB8DCCA-0150-4B38-B398-2E7D9EACBDA4}" type="presOf" srcId="{CC9FEDB7-5000-4CDE-8C02-79F4C5DD1F44}" destId="{9EB438F4-51AA-4822-B6BE-53DF1AE0829A}" srcOrd="0" destOrd="0" presId="urn:microsoft.com/office/officeart/2005/8/layout/target3"/>
    <dgm:cxn modelId="{A049AD4B-0462-4904-A71D-4E77AFCAAF92}" srcId="{9FC83BDA-175B-4D5A-B6E0-32622398486A}" destId="{7FB0D64B-1D3B-4C2F-AE4D-5723006D53A2}" srcOrd="0" destOrd="0" parTransId="{1CAD62DA-B241-49A3-963C-DED2C280D46C}" sibTransId="{FF1ACF2A-C507-4C82-8852-E8086A448CF9}"/>
    <dgm:cxn modelId="{D6A95146-B1F7-4E74-A248-9067280BCC8B}" type="presOf" srcId="{9374F197-C9A2-46AA-BF0B-BE01F3FE4575}" destId="{A5C0DA7D-2302-43BD-BACA-A90CE03B84E8}" srcOrd="0" destOrd="0" presId="urn:microsoft.com/office/officeart/2005/8/layout/target3"/>
    <dgm:cxn modelId="{A955D4B5-6F90-4E77-9420-41F430D103B9}" type="presOf" srcId="{E8440DC1-0F11-4D91-8956-96C0CA1C4E74}" destId="{E0EDF724-763B-4353-91AA-A2484C6AB159}" srcOrd="0" destOrd="2" presId="urn:microsoft.com/office/officeart/2005/8/layout/target3"/>
    <dgm:cxn modelId="{475519E4-C1AF-469B-B8AB-D0DDAC42B0DA}" type="presOf" srcId="{484E33A2-8D01-4FA0-93CE-F9B05D9632E0}" destId="{D955D06E-D75F-4DF9-BF16-B81F165876E4}" srcOrd="0" destOrd="0" presId="urn:microsoft.com/office/officeart/2005/8/layout/target3"/>
    <dgm:cxn modelId="{9D4CF137-719C-46A0-ACC5-1CD8DACA282E}" srcId="{484E33A2-8D01-4FA0-93CE-F9B05D9632E0}" destId="{5FD2CA16-5355-4006-9D7B-CC4C85894EDF}" srcOrd="1" destOrd="0" parTransId="{B9760922-C099-4A65-8547-188C2411E9C1}" sibTransId="{FB6D308E-B825-401B-A808-BD829DDA2C50}"/>
    <dgm:cxn modelId="{4E3594E8-0482-4CFB-B26B-B04B227A8FF3}" type="presOf" srcId="{5FD2CA16-5355-4006-9D7B-CC4C85894EDF}" destId="{87C9B1A2-0DFD-4A3D-982F-809A9933A5B8}" srcOrd="1" destOrd="0" presId="urn:microsoft.com/office/officeart/2005/8/layout/target3"/>
    <dgm:cxn modelId="{221397C2-EAAA-4BA6-AA47-105F83092FEA}" type="presOf" srcId="{80AA9524-CE7A-43CA-BD7A-CF919B346BD6}" destId="{38E4F24F-7A68-4045-A3C1-5B223A3A2DE1}" srcOrd="0" destOrd="1" presId="urn:microsoft.com/office/officeart/2005/8/layout/target3"/>
    <dgm:cxn modelId="{2FE9AB2A-1962-4181-9047-C2DD0CA7B3A3}" type="presOf" srcId="{9FC83BDA-175B-4D5A-B6E0-32622398486A}" destId="{4B35CB44-21A9-42CD-A346-8E640AC92654}" srcOrd="0" destOrd="0" presId="urn:microsoft.com/office/officeart/2005/8/layout/target3"/>
    <dgm:cxn modelId="{F7800DC6-7020-4E08-BA12-FE2294FC5A3A}" type="presOf" srcId="{5FD2CA16-5355-4006-9D7B-CC4C85894EDF}" destId="{0487B55C-A6A7-4455-86A3-C64D272FE528}" srcOrd="0" destOrd="0" presId="urn:microsoft.com/office/officeart/2005/8/layout/target3"/>
    <dgm:cxn modelId="{214D2924-71E9-4A0F-A561-71A1D9441691}" type="presOf" srcId="{539CA3A8-0CB4-43EC-9058-6A354F53C9A8}" destId="{E0EDF724-763B-4353-91AA-A2484C6AB159}" srcOrd="0" destOrd="1" presId="urn:microsoft.com/office/officeart/2005/8/layout/target3"/>
    <dgm:cxn modelId="{26FC4E8D-0DDC-43CF-91E6-60EA563BC720}" type="presParOf" srcId="{D955D06E-D75F-4DF9-BF16-B81F165876E4}" destId="{E5900ADA-2750-4637-8BB4-FFABD623CBBE}" srcOrd="0" destOrd="0" presId="urn:microsoft.com/office/officeart/2005/8/layout/target3"/>
    <dgm:cxn modelId="{36C1E147-83FB-4BE3-A792-AC9FD57484E2}" type="presParOf" srcId="{D955D06E-D75F-4DF9-BF16-B81F165876E4}" destId="{1295128D-7BCB-4A97-B543-DBFC429C23D1}" srcOrd="1" destOrd="0" presId="urn:microsoft.com/office/officeart/2005/8/layout/target3"/>
    <dgm:cxn modelId="{90614D55-7ACD-4744-A3B0-FF57A2BD0C3B}" type="presParOf" srcId="{D955D06E-D75F-4DF9-BF16-B81F165876E4}" destId="{4B35CB44-21A9-42CD-A346-8E640AC92654}" srcOrd="2" destOrd="0" presId="urn:microsoft.com/office/officeart/2005/8/layout/target3"/>
    <dgm:cxn modelId="{6CA94FB0-A8CB-4251-86DC-54216071F353}" type="presParOf" srcId="{D955D06E-D75F-4DF9-BF16-B81F165876E4}" destId="{694534AC-919B-400A-8BA8-2098A2745CB7}" srcOrd="3" destOrd="0" presId="urn:microsoft.com/office/officeart/2005/8/layout/target3"/>
    <dgm:cxn modelId="{9092D6CA-1CB0-4078-B540-815B19F9D8E8}" type="presParOf" srcId="{D955D06E-D75F-4DF9-BF16-B81F165876E4}" destId="{AA3537DC-0DC1-446D-8B2F-509B66C016DC}" srcOrd="4" destOrd="0" presId="urn:microsoft.com/office/officeart/2005/8/layout/target3"/>
    <dgm:cxn modelId="{F163BE0F-C57B-4410-B915-8F7AF07FB4AD}" type="presParOf" srcId="{D955D06E-D75F-4DF9-BF16-B81F165876E4}" destId="{0487B55C-A6A7-4455-86A3-C64D272FE528}" srcOrd="5" destOrd="0" presId="urn:microsoft.com/office/officeart/2005/8/layout/target3"/>
    <dgm:cxn modelId="{4926EAEA-ACB6-48E0-BDA3-D7FF7F6AA967}" type="presParOf" srcId="{D955D06E-D75F-4DF9-BF16-B81F165876E4}" destId="{94D8AD9C-24EE-450C-9387-55E89A2B3529}" srcOrd="6" destOrd="0" presId="urn:microsoft.com/office/officeart/2005/8/layout/target3"/>
    <dgm:cxn modelId="{3FDA5734-F5D6-4789-9F31-8E5C95EDC142}" type="presParOf" srcId="{D955D06E-D75F-4DF9-BF16-B81F165876E4}" destId="{B77FAE58-0015-4696-9A5E-1ACBCBDA0F89}" srcOrd="7" destOrd="0" presId="urn:microsoft.com/office/officeart/2005/8/layout/target3"/>
    <dgm:cxn modelId="{11773EC9-2E30-46A0-8E59-05BC75EDBAA2}" type="presParOf" srcId="{D955D06E-D75F-4DF9-BF16-B81F165876E4}" destId="{A5C0DA7D-2302-43BD-BACA-A90CE03B84E8}" srcOrd="8" destOrd="0" presId="urn:microsoft.com/office/officeart/2005/8/layout/target3"/>
    <dgm:cxn modelId="{6F57BA4D-8122-4FC5-8BFE-562BBE040B75}" type="presParOf" srcId="{D955D06E-D75F-4DF9-BF16-B81F165876E4}" destId="{1E6BACF5-CBA9-4181-90C7-6B7CF8F1E81B}" srcOrd="9" destOrd="0" presId="urn:microsoft.com/office/officeart/2005/8/layout/target3"/>
    <dgm:cxn modelId="{4E3DF9C0-98BF-40B5-A4FF-3C93FD692B80}" type="presParOf" srcId="{D955D06E-D75F-4DF9-BF16-B81F165876E4}" destId="{38E4F24F-7A68-4045-A3C1-5B223A3A2DE1}" srcOrd="10" destOrd="0" presId="urn:microsoft.com/office/officeart/2005/8/layout/target3"/>
    <dgm:cxn modelId="{BB520D4E-AF6F-471E-B9B5-8029D0885D47}" type="presParOf" srcId="{D955D06E-D75F-4DF9-BF16-B81F165876E4}" destId="{87C9B1A2-0DFD-4A3D-982F-809A9933A5B8}" srcOrd="11" destOrd="0" presId="urn:microsoft.com/office/officeart/2005/8/layout/target3"/>
    <dgm:cxn modelId="{B9405A04-266B-4AF5-A921-D2A81ED8ACC1}" type="presParOf" srcId="{D955D06E-D75F-4DF9-BF16-B81F165876E4}" destId="{9EB438F4-51AA-4822-B6BE-53DF1AE0829A}" srcOrd="12" destOrd="0" presId="urn:microsoft.com/office/officeart/2005/8/layout/target3"/>
    <dgm:cxn modelId="{8D61700F-86B2-49FB-AFB8-0C7999F3D293}" type="presParOf" srcId="{D955D06E-D75F-4DF9-BF16-B81F165876E4}" destId="{6A65ABC9-A3D0-4264-83E1-911E5621BAF7}" srcOrd="13" destOrd="0" presId="urn:microsoft.com/office/officeart/2005/8/layout/target3"/>
    <dgm:cxn modelId="{B1414171-0AA4-4358-91A8-33BC6B15D778}" type="presParOf" srcId="{D955D06E-D75F-4DF9-BF16-B81F165876E4}" destId="{E0EDF724-763B-4353-91AA-A2484C6AB15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2B94CD-C5D8-4779-90CC-171A709E60F9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2942C04-9C4D-416E-8C96-87C2462951E6}">
      <dgm:prSet phldrT="[Текст]"/>
      <dgm:spPr/>
      <dgm:t>
        <a:bodyPr/>
        <a:lstStyle/>
        <a:p>
          <a:r>
            <a:rPr lang="ru-RU" dirty="0" smtClean="0"/>
            <a:t>1. Семинар-лекция «Что такое </a:t>
          </a:r>
          <a:r>
            <a:rPr lang="ru-RU" dirty="0" err="1" smtClean="0"/>
            <a:t>энергоэффективный</a:t>
          </a:r>
          <a:r>
            <a:rPr lang="ru-RU" dirty="0" smtClean="0"/>
            <a:t> капремонт?»</a:t>
          </a:r>
          <a:endParaRPr lang="ru-RU" dirty="0"/>
        </a:p>
      </dgm:t>
    </dgm:pt>
    <dgm:pt modelId="{6D67C66F-C1FC-41C3-AB1F-66C9536A5DA4}" type="parTrans" cxnId="{B5AA94D2-00B2-47A7-AB98-724DFDA620FA}">
      <dgm:prSet/>
      <dgm:spPr/>
      <dgm:t>
        <a:bodyPr/>
        <a:lstStyle/>
        <a:p>
          <a:endParaRPr lang="ru-RU"/>
        </a:p>
      </dgm:t>
    </dgm:pt>
    <dgm:pt modelId="{3465A487-85D7-4EDF-BC70-8635DF62D3C2}" type="sibTrans" cxnId="{B5AA94D2-00B2-47A7-AB98-724DFDA620FA}">
      <dgm:prSet/>
      <dgm:spPr/>
      <dgm:t>
        <a:bodyPr/>
        <a:lstStyle/>
        <a:p>
          <a:endParaRPr lang="ru-RU"/>
        </a:p>
      </dgm:t>
    </dgm:pt>
    <dgm:pt modelId="{84288BA5-2A97-48BB-B21A-DE3E1CFC104F}">
      <dgm:prSet phldrT="[Текст]"/>
      <dgm:spPr/>
      <dgm:t>
        <a:bodyPr/>
        <a:lstStyle/>
        <a:p>
          <a:r>
            <a:rPr lang="ru-RU" smtClean="0"/>
            <a:t>2.1. Опрос «Что меня интересует по вопросу капремонта?»</a:t>
          </a:r>
          <a:endParaRPr lang="ru-RU" dirty="0"/>
        </a:p>
      </dgm:t>
    </dgm:pt>
    <dgm:pt modelId="{46D4C2CF-6753-499F-BA76-2C7F238B7C2B}" type="parTrans" cxnId="{4781D8D8-00B5-465C-97D4-9AB0C0FEF74B}">
      <dgm:prSet/>
      <dgm:spPr/>
      <dgm:t>
        <a:bodyPr/>
        <a:lstStyle/>
        <a:p>
          <a:endParaRPr lang="ru-RU"/>
        </a:p>
      </dgm:t>
    </dgm:pt>
    <dgm:pt modelId="{2BC04DEF-70DE-4E3E-89BD-7F2C142D71A5}" type="sibTrans" cxnId="{4781D8D8-00B5-465C-97D4-9AB0C0FEF74B}">
      <dgm:prSet/>
      <dgm:spPr/>
      <dgm:t>
        <a:bodyPr/>
        <a:lstStyle/>
        <a:p>
          <a:endParaRPr lang="ru-RU"/>
        </a:p>
      </dgm:t>
    </dgm:pt>
    <dgm:pt modelId="{9ED39A3F-26E3-4F2F-9777-7F865B51283F}">
      <dgm:prSet phldrT="[Текст]"/>
      <dgm:spPr/>
      <dgm:t>
        <a:bodyPr/>
        <a:lstStyle/>
        <a:p>
          <a:r>
            <a:rPr lang="ru-RU" dirty="0" smtClean="0"/>
            <a:t>Семинар «Теплом не делюсь!»</a:t>
          </a:r>
          <a:endParaRPr lang="ru-RU" dirty="0"/>
        </a:p>
      </dgm:t>
    </dgm:pt>
    <dgm:pt modelId="{968561DB-767D-463A-9F9C-E3B9059C7669}" type="parTrans" cxnId="{95B3D907-5348-4EE3-A52A-9A5687AFFA77}">
      <dgm:prSet/>
      <dgm:spPr/>
      <dgm:t>
        <a:bodyPr/>
        <a:lstStyle/>
        <a:p>
          <a:endParaRPr lang="ru-RU"/>
        </a:p>
      </dgm:t>
    </dgm:pt>
    <dgm:pt modelId="{03D148A3-1B82-4CA8-9552-B589DAA9B11D}" type="sibTrans" cxnId="{95B3D907-5348-4EE3-A52A-9A5687AFFA77}">
      <dgm:prSet/>
      <dgm:spPr/>
      <dgm:t>
        <a:bodyPr/>
        <a:lstStyle/>
        <a:p>
          <a:endParaRPr lang="ru-RU"/>
        </a:p>
      </dgm:t>
    </dgm:pt>
    <dgm:pt modelId="{87317C9E-B21F-4357-ABED-E14B7A861A80}">
      <dgm:prSet phldrT="[Текст]"/>
      <dgm:spPr/>
      <dgm:t>
        <a:bodyPr/>
        <a:lstStyle/>
        <a:p>
          <a:r>
            <a:rPr lang="ru-RU" dirty="0" smtClean="0"/>
            <a:t>Опрос, анкетирование, повторное визуальное обследование МКД</a:t>
          </a:r>
          <a:endParaRPr lang="ru-RU" dirty="0"/>
        </a:p>
      </dgm:t>
    </dgm:pt>
    <dgm:pt modelId="{1BE21D4E-6C43-4575-B580-FCBC6E55023C}" type="parTrans" cxnId="{46257FDA-7091-404C-AE02-E8A3ACA125BB}">
      <dgm:prSet/>
      <dgm:spPr/>
      <dgm:t>
        <a:bodyPr/>
        <a:lstStyle/>
        <a:p>
          <a:endParaRPr lang="ru-RU"/>
        </a:p>
      </dgm:t>
    </dgm:pt>
    <dgm:pt modelId="{EB83E511-9FD1-41D5-BCB4-C398956A98A0}" type="sibTrans" cxnId="{46257FDA-7091-404C-AE02-E8A3ACA125BB}">
      <dgm:prSet/>
      <dgm:spPr/>
      <dgm:t>
        <a:bodyPr/>
        <a:lstStyle/>
        <a:p>
          <a:endParaRPr lang="ru-RU"/>
        </a:p>
      </dgm:t>
    </dgm:pt>
    <dgm:pt modelId="{1934AA82-3A24-48D7-8E07-AF942193F8DF}">
      <dgm:prSet phldrT="[Текст]"/>
      <dgm:spPr/>
      <dgm:t>
        <a:bodyPr/>
        <a:lstStyle/>
        <a:p>
          <a:r>
            <a:rPr lang="ru-RU" smtClean="0"/>
            <a:t>2.2. Визуальное  обследование МКД</a:t>
          </a:r>
          <a:endParaRPr lang="ru-RU" dirty="0"/>
        </a:p>
      </dgm:t>
    </dgm:pt>
    <dgm:pt modelId="{8CEF2E12-1CDB-4C09-B141-CFDDD74AEADC}" type="parTrans" cxnId="{CB34BA59-7729-4B16-A483-CC978548E3E2}">
      <dgm:prSet/>
      <dgm:spPr/>
      <dgm:t>
        <a:bodyPr/>
        <a:lstStyle/>
        <a:p>
          <a:endParaRPr lang="ru-RU"/>
        </a:p>
      </dgm:t>
    </dgm:pt>
    <dgm:pt modelId="{3B2BAD61-F624-4D47-A38D-53633BF2CB72}" type="sibTrans" cxnId="{CB34BA59-7729-4B16-A483-CC978548E3E2}">
      <dgm:prSet/>
      <dgm:spPr/>
      <dgm:t>
        <a:bodyPr/>
        <a:lstStyle/>
        <a:p>
          <a:endParaRPr lang="ru-RU"/>
        </a:p>
      </dgm:t>
    </dgm:pt>
    <dgm:pt modelId="{9F74F1FF-A536-44F2-B646-6CC7D228D8FE}">
      <dgm:prSet phldrT="[Текст]"/>
      <dgm:spPr/>
      <dgm:t>
        <a:bodyPr/>
        <a:lstStyle/>
        <a:p>
          <a:r>
            <a:rPr lang="ru-RU" dirty="0" smtClean="0"/>
            <a:t>Буклеты, листовки, плакаты, приглашения на семинары</a:t>
          </a:r>
          <a:endParaRPr lang="ru-RU" dirty="0"/>
        </a:p>
      </dgm:t>
    </dgm:pt>
    <dgm:pt modelId="{AA49EAC8-D291-4CC6-8458-2BC1A3C56766}" type="parTrans" cxnId="{DCE55F69-1E07-4861-AFA9-74C6F27DC26D}">
      <dgm:prSet/>
      <dgm:spPr/>
      <dgm:t>
        <a:bodyPr/>
        <a:lstStyle/>
        <a:p>
          <a:endParaRPr lang="ru-RU"/>
        </a:p>
      </dgm:t>
    </dgm:pt>
    <dgm:pt modelId="{2ED7728C-8CA2-4949-AD09-130BE932A76F}" type="sibTrans" cxnId="{DCE55F69-1E07-4861-AFA9-74C6F27DC26D}">
      <dgm:prSet/>
      <dgm:spPr/>
      <dgm:t>
        <a:bodyPr/>
        <a:lstStyle/>
        <a:p>
          <a:endParaRPr lang="ru-RU"/>
        </a:p>
      </dgm:t>
    </dgm:pt>
    <dgm:pt modelId="{BF7E8E76-8FF1-4D25-8635-DCBE978C29C0}" type="pres">
      <dgm:prSet presAssocID="{122B94CD-C5D8-4779-90CC-171A709E60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850B59-E952-4B14-9ABA-FE757129C088}" type="pres">
      <dgm:prSet presAssocID="{B2942C04-9C4D-416E-8C96-87C2462951E6}" presName="root1" presStyleCnt="0"/>
      <dgm:spPr/>
    </dgm:pt>
    <dgm:pt modelId="{32A33D71-6E90-4611-8523-B6130A0B56C7}" type="pres">
      <dgm:prSet presAssocID="{B2942C04-9C4D-416E-8C96-87C2462951E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A6A3C9-CEF7-4ACE-97FE-E36D5CE8462F}" type="pres">
      <dgm:prSet presAssocID="{B2942C04-9C4D-416E-8C96-87C2462951E6}" presName="level2hierChild" presStyleCnt="0"/>
      <dgm:spPr/>
    </dgm:pt>
    <dgm:pt modelId="{E944A20C-D97D-45B8-BA48-BB970907E64E}" type="pres">
      <dgm:prSet presAssocID="{46D4C2CF-6753-499F-BA76-2C7F238B7C2B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0FA5F65-5EF0-4803-B7CC-295F98D562DD}" type="pres">
      <dgm:prSet presAssocID="{46D4C2CF-6753-499F-BA76-2C7F238B7C2B}" presName="connTx" presStyleLbl="parChTrans1D2" presStyleIdx="0" presStyleCnt="2"/>
      <dgm:spPr/>
      <dgm:t>
        <a:bodyPr/>
        <a:lstStyle/>
        <a:p>
          <a:endParaRPr lang="ru-RU"/>
        </a:p>
      </dgm:t>
    </dgm:pt>
    <dgm:pt modelId="{85747611-1E5E-4998-867A-5AD9B6AFE09E}" type="pres">
      <dgm:prSet presAssocID="{84288BA5-2A97-48BB-B21A-DE3E1CFC104F}" presName="root2" presStyleCnt="0"/>
      <dgm:spPr/>
    </dgm:pt>
    <dgm:pt modelId="{191AA3F9-2285-4A2E-BD56-46529C7EADB4}" type="pres">
      <dgm:prSet presAssocID="{84288BA5-2A97-48BB-B21A-DE3E1CFC104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891255-0E82-4B36-BEAB-71ED00F1412C}" type="pres">
      <dgm:prSet presAssocID="{84288BA5-2A97-48BB-B21A-DE3E1CFC104F}" presName="level3hierChild" presStyleCnt="0"/>
      <dgm:spPr/>
    </dgm:pt>
    <dgm:pt modelId="{D29AE6F2-85F0-4331-8033-9BAAB6E39579}" type="pres">
      <dgm:prSet presAssocID="{968561DB-767D-463A-9F9C-E3B9059C7669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EA85788-7A75-416D-A4B3-4221308374B5}" type="pres">
      <dgm:prSet presAssocID="{968561DB-767D-463A-9F9C-E3B9059C7669}" presName="connTx" presStyleLbl="parChTrans1D3" presStyleIdx="0" presStyleCnt="3"/>
      <dgm:spPr/>
      <dgm:t>
        <a:bodyPr/>
        <a:lstStyle/>
        <a:p>
          <a:endParaRPr lang="ru-RU"/>
        </a:p>
      </dgm:t>
    </dgm:pt>
    <dgm:pt modelId="{38D57CC8-D2C6-41C3-A8D2-110E9AA1AE87}" type="pres">
      <dgm:prSet presAssocID="{9ED39A3F-26E3-4F2F-9777-7F865B51283F}" presName="root2" presStyleCnt="0"/>
      <dgm:spPr/>
    </dgm:pt>
    <dgm:pt modelId="{3E235C3C-D9A9-474C-AC4B-F530E99B5360}" type="pres">
      <dgm:prSet presAssocID="{9ED39A3F-26E3-4F2F-9777-7F865B51283F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677358-D298-480E-8E9B-36F3174BF4B0}" type="pres">
      <dgm:prSet presAssocID="{9ED39A3F-26E3-4F2F-9777-7F865B51283F}" presName="level3hierChild" presStyleCnt="0"/>
      <dgm:spPr/>
    </dgm:pt>
    <dgm:pt modelId="{15DE65FB-7BBF-49B0-A3A0-7A713D40B427}" type="pres">
      <dgm:prSet presAssocID="{1BE21D4E-6C43-4575-B580-FCBC6E55023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04832236-C817-453E-ADD3-EE0A0E44BD28}" type="pres">
      <dgm:prSet presAssocID="{1BE21D4E-6C43-4575-B580-FCBC6E55023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E5B614A-9DC5-4868-98B0-9D9760E7C1D3}" type="pres">
      <dgm:prSet presAssocID="{87317C9E-B21F-4357-ABED-E14B7A861A80}" presName="root2" presStyleCnt="0"/>
      <dgm:spPr/>
    </dgm:pt>
    <dgm:pt modelId="{F0A78A15-653C-4DF8-9D33-9BC0481C1C91}" type="pres">
      <dgm:prSet presAssocID="{87317C9E-B21F-4357-ABED-E14B7A861A8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51D9D-FED0-4790-BF90-7B9B0AF8BF35}" type="pres">
      <dgm:prSet presAssocID="{87317C9E-B21F-4357-ABED-E14B7A861A80}" presName="level3hierChild" presStyleCnt="0"/>
      <dgm:spPr/>
    </dgm:pt>
    <dgm:pt modelId="{D748E485-2C06-41C9-AC80-71BD8A58ED69}" type="pres">
      <dgm:prSet presAssocID="{8CEF2E12-1CDB-4C09-B141-CFDDD74AEAD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3A7FE6D8-355D-44F6-AA8C-D70B08EB3566}" type="pres">
      <dgm:prSet presAssocID="{8CEF2E12-1CDB-4C09-B141-CFDDD74AEAD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3DEB2C6-D52B-4CF3-B3ED-A21FDF59D58C}" type="pres">
      <dgm:prSet presAssocID="{1934AA82-3A24-48D7-8E07-AF942193F8DF}" presName="root2" presStyleCnt="0"/>
      <dgm:spPr/>
    </dgm:pt>
    <dgm:pt modelId="{EE548B22-DD79-4A34-AC31-CEFB259221EA}" type="pres">
      <dgm:prSet presAssocID="{1934AA82-3A24-48D7-8E07-AF942193F8DF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A1E684-1846-4567-85BC-C93C8A8F96ED}" type="pres">
      <dgm:prSet presAssocID="{1934AA82-3A24-48D7-8E07-AF942193F8DF}" presName="level3hierChild" presStyleCnt="0"/>
      <dgm:spPr/>
    </dgm:pt>
    <dgm:pt modelId="{040EF4ED-86F2-439C-B5C5-182114CD4CE5}" type="pres">
      <dgm:prSet presAssocID="{AA49EAC8-D291-4CC6-8458-2BC1A3C5676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3D5F67B-805C-41B9-A859-90ADB985A384}" type="pres">
      <dgm:prSet presAssocID="{AA49EAC8-D291-4CC6-8458-2BC1A3C5676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D86F1722-A75C-4BCC-8485-5643100EE363}" type="pres">
      <dgm:prSet presAssocID="{9F74F1FF-A536-44F2-B646-6CC7D228D8FE}" presName="root2" presStyleCnt="0"/>
      <dgm:spPr/>
    </dgm:pt>
    <dgm:pt modelId="{416CE880-2411-4ADD-B089-5B60D3F91E40}" type="pres">
      <dgm:prSet presAssocID="{9F74F1FF-A536-44F2-B646-6CC7D228D8F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4519F1-A334-4BB7-AB5D-291BD9359843}" type="pres">
      <dgm:prSet presAssocID="{9F74F1FF-A536-44F2-B646-6CC7D228D8FE}" presName="level3hierChild" presStyleCnt="0"/>
      <dgm:spPr/>
    </dgm:pt>
  </dgm:ptLst>
  <dgm:cxnLst>
    <dgm:cxn modelId="{1AA76072-739E-476E-A4E3-57360010BAC2}" type="presOf" srcId="{8CEF2E12-1CDB-4C09-B141-CFDDD74AEADC}" destId="{3A7FE6D8-355D-44F6-AA8C-D70B08EB3566}" srcOrd="1" destOrd="0" presId="urn:microsoft.com/office/officeart/2005/8/layout/hierarchy2"/>
    <dgm:cxn modelId="{4D79A3F1-C250-4768-A796-79FE168B7BD9}" type="presOf" srcId="{122B94CD-C5D8-4779-90CC-171A709E60F9}" destId="{BF7E8E76-8FF1-4D25-8635-DCBE978C29C0}" srcOrd="0" destOrd="0" presId="urn:microsoft.com/office/officeart/2005/8/layout/hierarchy2"/>
    <dgm:cxn modelId="{2C722098-0600-4A8B-9810-B17746225936}" type="presOf" srcId="{84288BA5-2A97-48BB-B21A-DE3E1CFC104F}" destId="{191AA3F9-2285-4A2E-BD56-46529C7EADB4}" srcOrd="0" destOrd="0" presId="urn:microsoft.com/office/officeart/2005/8/layout/hierarchy2"/>
    <dgm:cxn modelId="{6D24B47A-AE51-41ED-BE5E-D2EBB0CED9EC}" type="presOf" srcId="{8CEF2E12-1CDB-4C09-B141-CFDDD74AEADC}" destId="{D748E485-2C06-41C9-AC80-71BD8A58ED69}" srcOrd="0" destOrd="0" presId="urn:microsoft.com/office/officeart/2005/8/layout/hierarchy2"/>
    <dgm:cxn modelId="{4781D8D8-00B5-465C-97D4-9AB0C0FEF74B}" srcId="{B2942C04-9C4D-416E-8C96-87C2462951E6}" destId="{84288BA5-2A97-48BB-B21A-DE3E1CFC104F}" srcOrd="0" destOrd="0" parTransId="{46D4C2CF-6753-499F-BA76-2C7F238B7C2B}" sibTransId="{2BC04DEF-70DE-4E3E-89BD-7F2C142D71A5}"/>
    <dgm:cxn modelId="{FC909011-9AC6-4391-A463-E0C4C89D939F}" type="presOf" srcId="{AA49EAC8-D291-4CC6-8458-2BC1A3C56766}" destId="{040EF4ED-86F2-439C-B5C5-182114CD4CE5}" srcOrd="0" destOrd="0" presId="urn:microsoft.com/office/officeart/2005/8/layout/hierarchy2"/>
    <dgm:cxn modelId="{88F99D79-81B6-4927-8174-40AA7041904C}" type="presOf" srcId="{87317C9E-B21F-4357-ABED-E14B7A861A80}" destId="{F0A78A15-653C-4DF8-9D33-9BC0481C1C91}" srcOrd="0" destOrd="0" presId="urn:microsoft.com/office/officeart/2005/8/layout/hierarchy2"/>
    <dgm:cxn modelId="{DCE55F69-1E07-4861-AFA9-74C6F27DC26D}" srcId="{1934AA82-3A24-48D7-8E07-AF942193F8DF}" destId="{9F74F1FF-A536-44F2-B646-6CC7D228D8FE}" srcOrd="0" destOrd="0" parTransId="{AA49EAC8-D291-4CC6-8458-2BC1A3C56766}" sibTransId="{2ED7728C-8CA2-4949-AD09-130BE932A76F}"/>
    <dgm:cxn modelId="{6011D36A-CDA3-4B68-9827-18CF2E680D62}" type="presOf" srcId="{1BE21D4E-6C43-4575-B580-FCBC6E55023C}" destId="{15DE65FB-7BBF-49B0-A3A0-7A713D40B427}" srcOrd="0" destOrd="0" presId="urn:microsoft.com/office/officeart/2005/8/layout/hierarchy2"/>
    <dgm:cxn modelId="{09344008-369D-465C-B171-72DAE7FE7E92}" type="presOf" srcId="{1BE21D4E-6C43-4575-B580-FCBC6E55023C}" destId="{04832236-C817-453E-ADD3-EE0A0E44BD28}" srcOrd="1" destOrd="0" presId="urn:microsoft.com/office/officeart/2005/8/layout/hierarchy2"/>
    <dgm:cxn modelId="{946598E7-8A5D-4E7E-890D-E4646567B0D5}" type="presOf" srcId="{1934AA82-3A24-48D7-8E07-AF942193F8DF}" destId="{EE548B22-DD79-4A34-AC31-CEFB259221EA}" srcOrd="0" destOrd="0" presId="urn:microsoft.com/office/officeart/2005/8/layout/hierarchy2"/>
    <dgm:cxn modelId="{393F6E33-11D8-4CC8-85CB-BED62CFF9390}" type="presOf" srcId="{9F74F1FF-A536-44F2-B646-6CC7D228D8FE}" destId="{416CE880-2411-4ADD-B089-5B60D3F91E40}" srcOrd="0" destOrd="0" presId="urn:microsoft.com/office/officeart/2005/8/layout/hierarchy2"/>
    <dgm:cxn modelId="{46B1C076-3404-4245-AAEC-8D53EA6DB7D7}" type="presOf" srcId="{46D4C2CF-6753-499F-BA76-2C7F238B7C2B}" destId="{60FA5F65-5EF0-4803-B7CC-295F98D562DD}" srcOrd="1" destOrd="0" presId="urn:microsoft.com/office/officeart/2005/8/layout/hierarchy2"/>
    <dgm:cxn modelId="{B5AA94D2-00B2-47A7-AB98-724DFDA620FA}" srcId="{122B94CD-C5D8-4779-90CC-171A709E60F9}" destId="{B2942C04-9C4D-416E-8C96-87C2462951E6}" srcOrd="0" destOrd="0" parTransId="{6D67C66F-C1FC-41C3-AB1F-66C9536A5DA4}" sibTransId="{3465A487-85D7-4EDF-BC70-8635DF62D3C2}"/>
    <dgm:cxn modelId="{46257FDA-7091-404C-AE02-E8A3ACA125BB}" srcId="{84288BA5-2A97-48BB-B21A-DE3E1CFC104F}" destId="{87317C9E-B21F-4357-ABED-E14B7A861A80}" srcOrd="1" destOrd="0" parTransId="{1BE21D4E-6C43-4575-B580-FCBC6E55023C}" sibTransId="{EB83E511-9FD1-41D5-BCB4-C398956A98A0}"/>
    <dgm:cxn modelId="{F29ED563-2BED-4623-9DB8-6EA6647A1416}" type="presOf" srcId="{AA49EAC8-D291-4CC6-8458-2BC1A3C56766}" destId="{03D5F67B-805C-41B9-A859-90ADB985A384}" srcOrd="1" destOrd="0" presId="urn:microsoft.com/office/officeart/2005/8/layout/hierarchy2"/>
    <dgm:cxn modelId="{1E61470D-3C02-4C93-8D4B-0337CE72D04F}" type="presOf" srcId="{B2942C04-9C4D-416E-8C96-87C2462951E6}" destId="{32A33D71-6E90-4611-8523-B6130A0B56C7}" srcOrd="0" destOrd="0" presId="urn:microsoft.com/office/officeart/2005/8/layout/hierarchy2"/>
    <dgm:cxn modelId="{95B3D907-5348-4EE3-A52A-9A5687AFFA77}" srcId="{84288BA5-2A97-48BB-B21A-DE3E1CFC104F}" destId="{9ED39A3F-26E3-4F2F-9777-7F865B51283F}" srcOrd="0" destOrd="0" parTransId="{968561DB-767D-463A-9F9C-E3B9059C7669}" sibTransId="{03D148A3-1B82-4CA8-9552-B589DAA9B11D}"/>
    <dgm:cxn modelId="{8B02B6D2-5B17-4948-BE86-8EF66456913B}" type="presOf" srcId="{968561DB-767D-463A-9F9C-E3B9059C7669}" destId="{4EA85788-7A75-416D-A4B3-4221308374B5}" srcOrd="1" destOrd="0" presId="urn:microsoft.com/office/officeart/2005/8/layout/hierarchy2"/>
    <dgm:cxn modelId="{CB34BA59-7729-4B16-A483-CC978548E3E2}" srcId="{B2942C04-9C4D-416E-8C96-87C2462951E6}" destId="{1934AA82-3A24-48D7-8E07-AF942193F8DF}" srcOrd="1" destOrd="0" parTransId="{8CEF2E12-1CDB-4C09-B141-CFDDD74AEADC}" sibTransId="{3B2BAD61-F624-4D47-A38D-53633BF2CB72}"/>
    <dgm:cxn modelId="{AF0B6BC2-5D09-4EB1-ABE2-11EFE9CD0E25}" type="presOf" srcId="{9ED39A3F-26E3-4F2F-9777-7F865B51283F}" destId="{3E235C3C-D9A9-474C-AC4B-F530E99B5360}" srcOrd="0" destOrd="0" presId="urn:microsoft.com/office/officeart/2005/8/layout/hierarchy2"/>
    <dgm:cxn modelId="{78AD6022-C2D3-4924-883E-E009A4E3D5F0}" type="presOf" srcId="{46D4C2CF-6753-499F-BA76-2C7F238B7C2B}" destId="{E944A20C-D97D-45B8-BA48-BB970907E64E}" srcOrd="0" destOrd="0" presId="urn:microsoft.com/office/officeart/2005/8/layout/hierarchy2"/>
    <dgm:cxn modelId="{76A3CB36-34BF-4039-B9C3-566F3483ECD5}" type="presOf" srcId="{968561DB-767D-463A-9F9C-E3B9059C7669}" destId="{D29AE6F2-85F0-4331-8033-9BAAB6E39579}" srcOrd="0" destOrd="0" presId="urn:microsoft.com/office/officeart/2005/8/layout/hierarchy2"/>
    <dgm:cxn modelId="{33D6755C-33C3-47F8-9018-7A95CD773518}" type="presParOf" srcId="{BF7E8E76-8FF1-4D25-8635-DCBE978C29C0}" destId="{DF850B59-E952-4B14-9ABA-FE757129C088}" srcOrd="0" destOrd="0" presId="urn:microsoft.com/office/officeart/2005/8/layout/hierarchy2"/>
    <dgm:cxn modelId="{36A64997-EBC2-4945-9F42-660FAD51AF97}" type="presParOf" srcId="{DF850B59-E952-4B14-9ABA-FE757129C088}" destId="{32A33D71-6E90-4611-8523-B6130A0B56C7}" srcOrd="0" destOrd="0" presId="urn:microsoft.com/office/officeart/2005/8/layout/hierarchy2"/>
    <dgm:cxn modelId="{D424D862-D626-4595-BF5C-158DF681EC9B}" type="presParOf" srcId="{DF850B59-E952-4B14-9ABA-FE757129C088}" destId="{0BA6A3C9-CEF7-4ACE-97FE-E36D5CE8462F}" srcOrd="1" destOrd="0" presId="urn:microsoft.com/office/officeart/2005/8/layout/hierarchy2"/>
    <dgm:cxn modelId="{945AB5FE-8E52-4215-9F7E-75E9BEA87C07}" type="presParOf" srcId="{0BA6A3C9-CEF7-4ACE-97FE-E36D5CE8462F}" destId="{E944A20C-D97D-45B8-BA48-BB970907E64E}" srcOrd="0" destOrd="0" presId="urn:microsoft.com/office/officeart/2005/8/layout/hierarchy2"/>
    <dgm:cxn modelId="{33E0E56B-3785-45DC-8E26-BE4B973E0D30}" type="presParOf" srcId="{E944A20C-D97D-45B8-BA48-BB970907E64E}" destId="{60FA5F65-5EF0-4803-B7CC-295F98D562DD}" srcOrd="0" destOrd="0" presId="urn:microsoft.com/office/officeart/2005/8/layout/hierarchy2"/>
    <dgm:cxn modelId="{28620B4E-47AF-4CB1-893A-FEEE6D555E92}" type="presParOf" srcId="{0BA6A3C9-CEF7-4ACE-97FE-E36D5CE8462F}" destId="{85747611-1E5E-4998-867A-5AD9B6AFE09E}" srcOrd="1" destOrd="0" presId="urn:microsoft.com/office/officeart/2005/8/layout/hierarchy2"/>
    <dgm:cxn modelId="{8E5D05A0-055A-4ECF-B468-5229E6D13E6A}" type="presParOf" srcId="{85747611-1E5E-4998-867A-5AD9B6AFE09E}" destId="{191AA3F9-2285-4A2E-BD56-46529C7EADB4}" srcOrd="0" destOrd="0" presId="urn:microsoft.com/office/officeart/2005/8/layout/hierarchy2"/>
    <dgm:cxn modelId="{845DEF34-829D-4FD8-9B23-E9C32058A5B5}" type="presParOf" srcId="{85747611-1E5E-4998-867A-5AD9B6AFE09E}" destId="{CC891255-0E82-4B36-BEAB-71ED00F1412C}" srcOrd="1" destOrd="0" presId="urn:microsoft.com/office/officeart/2005/8/layout/hierarchy2"/>
    <dgm:cxn modelId="{7E2257C3-E089-4F05-927E-466A40ED2DA6}" type="presParOf" srcId="{CC891255-0E82-4B36-BEAB-71ED00F1412C}" destId="{D29AE6F2-85F0-4331-8033-9BAAB6E39579}" srcOrd="0" destOrd="0" presId="urn:microsoft.com/office/officeart/2005/8/layout/hierarchy2"/>
    <dgm:cxn modelId="{A21DBA2D-AF77-43FC-82C0-9EF240226236}" type="presParOf" srcId="{D29AE6F2-85F0-4331-8033-9BAAB6E39579}" destId="{4EA85788-7A75-416D-A4B3-4221308374B5}" srcOrd="0" destOrd="0" presId="urn:microsoft.com/office/officeart/2005/8/layout/hierarchy2"/>
    <dgm:cxn modelId="{F2F4A728-5A0C-4A2B-97C1-4DAF6465A941}" type="presParOf" srcId="{CC891255-0E82-4B36-BEAB-71ED00F1412C}" destId="{38D57CC8-D2C6-41C3-A8D2-110E9AA1AE87}" srcOrd="1" destOrd="0" presId="urn:microsoft.com/office/officeart/2005/8/layout/hierarchy2"/>
    <dgm:cxn modelId="{75BB8F33-0D0E-4C45-A548-AFC3FCAFAC4C}" type="presParOf" srcId="{38D57CC8-D2C6-41C3-A8D2-110E9AA1AE87}" destId="{3E235C3C-D9A9-474C-AC4B-F530E99B5360}" srcOrd="0" destOrd="0" presId="urn:microsoft.com/office/officeart/2005/8/layout/hierarchy2"/>
    <dgm:cxn modelId="{3514A599-D5EF-4D62-8CE5-7468C6E6A49E}" type="presParOf" srcId="{38D57CC8-D2C6-41C3-A8D2-110E9AA1AE87}" destId="{06677358-D298-480E-8E9B-36F3174BF4B0}" srcOrd="1" destOrd="0" presId="urn:microsoft.com/office/officeart/2005/8/layout/hierarchy2"/>
    <dgm:cxn modelId="{767E03C2-BFB2-4F00-8E95-AFE3DF32DB88}" type="presParOf" srcId="{CC891255-0E82-4B36-BEAB-71ED00F1412C}" destId="{15DE65FB-7BBF-49B0-A3A0-7A713D40B427}" srcOrd="2" destOrd="0" presId="urn:microsoft.com/office/officeart/2005/8/layout/hierarchy2"/>
    <dgm:cxn modelId="{DAB332C6-17A3-41A0-B594-62C209B73941}" type="presParOf" srcId="{15DE65FB-7BBF-49B0-A3A0-7A713D40B427}" destId="{04832236-C817-453E-ADD3-EE0A0E44BD28}" srcOrd="0" destOrd="0" presId="urn:microsoft.com/office/officeart/2005/8/layout/hierarchy2"/>
    <dgm:cxn modelId="{5C3EDDEB-01A7-4A77-8D9E-FB8195ECDC5C}" type="presParOf" srcId="{CC891255-0E82-4B36-BEAB-71ED00F1412C}" destId="{0E5B614A-9DC5-4868-98B0-9D9760E7C1D3}" srcOrd="3" destOrd="0" presId="urn:microsoft.com/office/officeart/2005/8/layout/hierarchy2"/>
    <dgm:cxn modelId="{D6BB98EC-C163-4557-8142-40D93899ACBB}" type="presParOf" srcId="{0E5B614A-9DC5-4868-98B0-9D9760E7C1D3}" destId="{F0A78A15-653C-4DF8-9D33-9BC0481C1C91}" srcOrd="0" destOrd="0" presId="urn:microsoft.com/office/officeart/2005/8/layout/hierarchy2"/>
    <dgm:cxn modelId="{B0E81384-6380-4BC8-8530-EAB89A4DC78D}" type="presParOf" srcId="{0E5B614A-9DC5-4868-98B0-9D9760E7C1D3}" destId="{34851D9D-FED0-4790-BF90-7B9B0AF8BF35}" srcOrd="1" destOrd="0" presId="urn:microsoft.com/office/officeart/2005/8/layout/hierarchy2"/>
    <dgm:cxn modelId="{8ECE004C-AA46-4245-B260-183B75E4D50C}" type="presParOf" srcId="{0BA6A3C9-CEF7-4ACE-97FE-E36D5CE8462F}" destId="{D748E485-2C06-41C9-AC80-71BD8A58ED69}" srcOrd="2" destOrd="0" presId="urn:microsoft.com/office/officeart/2005/8/layout/hierarchy2"/>
    <dgm:cxn modelId="{CF65F799-8A7E-4DA5-806E-A7719038827D}" type="presParOf" srcId="{D748E485-2C06-41C9-AC80-71BD8A58ED69}" destId="{3A7FE6D8-355D-44F6-AA8C-D70B08EB3566}" srcOrd="0" destOrd="0" presId="urn:microsoft.com/office/officeart/2005/8/layout/hierarchy2"/>
    <dgm:cxn modelId="{15F9A628-DD72-4F6C-B9E8-59B483D8B77D}" type="presParOf" srcId="{0BA6A3C9-CEF7-4ACE-97FE-E36D5CE8462F}" destId="{63DEB2C6-D52B-4CF3-B3ED-A21FDF59D58C}" srcOrd="3" destOrd="0" presId="urn:microsoft.com/office/officeart/2005/8/layout/hierarchy2"/>
    <dgm:cxn modelId="{5146BDD1-E640-48C7-B6A2-CA159D383D50}" type="presParOf" srcId="{63DEB2C6-D52B-4CF3-B3ED-A21FDF59D58C}" destId="{EE548B22-DD79-4A34-AC31-CEFB259221EA}" srcOrd="0" destOrd="0" presId="urn:microsoft.com/office/officeart/2005/8/layout/hierarchy2"/>
    <dgm:cxn modelId="{3EA1F928-0469-4644-997E-8C26D8AB7D39}" type="presParOf" srcId="{63DEB2C6-D52B-4CF3-B3ED-A21FDF59D58C}" destId="{30A1E684-1846-4567-85BC-C93C8A8F96ED}" srcOrd="1" destOrd="0" presId="urn:microsoft.com/office/officeart/2005/8/layout/hierarchy2"/>
    <dgm:cxn modelId="{7A28751A-0083-4DED-88E5-FBAAA95FA8D9}" type="presParOf" srcId="{30A1E684-1846-4567-85BC-C93C8A8F96ED}" destId="{040EF4ED-86F2-439C-B5C5-182114CD4CE5}" srcOrd="0" destOrd="0" presId="urn:microsoft.com/office/officeart/2005/8/layout/hierarchy2"/>
    <dgm:cxn modelId="{907587E3-BDAC-4001-B0D9-F60C2FB42ED3}" type="presParOf" srcId="{040EF4ED-86F2-439C-B5C5-182114CD4CE5}" destId="{03D5F67B-805C-41B9-A859-90ADB985A384}" srcOrd="0" destOrd="0" presId="urn:microsoft.com/office/officeart/2005/8/layout/hierarchy2"/>
    <dgm:cxn modelId="{4938F0C1-74A5-4933-A1BE-07356F4F89C6}" type="presParOf" srcId="{30A1E684-1846-4567-85BC-C93C8A8F96ED}" destId="{D86F1722-A75C-4BCC-8485-5643100EE363}" srcOrd="1" destOrd="0" presId="urn:microsoft.com/office/officeart/2005/8/layout/hierarchy2"/>
    <dgm:cxn modelId="{8E208387-F920-4351-9C00-538C11F7F57F}" type="presParOf" srcId="{D86F1722-A75C-4BCC-8485-5643100EE363}" destId="{416CE880-2411-4ADD-B089-5B60D3F91E40}" srcOrd="0" destOrd="0" presId="urn:microsoft.com/office/officeart/2005/8/layout/hierarchy2"/>
    <dgm:cxn modelId="{292B2235-EC7D-4CC5-B6D4-F263E5680BF5}" type="presParOf" srcId="{D86F1722-A75C-4BCC-8485-5643100EE363}" destId="{3D4519F1-A334-4BB7-AB5D-291BD935984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318507-0FB2-46C5-9622-1840256B5DB7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A810627-0582-49BD-8BA8-1805E30697A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Century Gothic" panose="020B0502020202020204" pitchFamily="34" charset="0"/>
            </a:rPr>
            <a:t>Решения для квартир по повышению их </a:t>
          </a:r>
          <a:r>
            <a:rPr lang="ru-RU" sz="2400" b="1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энергоэффективности</a:t>
          </a:r>
          <a:endParaRPr lang="ru-RU" sz="2400" b="1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DF5869D8-82DB-4421-A6C6-8B3A03C667DE}" type="parTrans" cxnId="{D1D8B0AE-2AD0-427C-942F-2F848B40B98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6D0E4B5D-3FE9-4C4F-ABA5-66B1E9538C12}" type="sibTrans" cxnId="{D1D8B0AE-2AD0-427C-942F-2F848B40B986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DDC67D7-C987-4E11-B54A-A247933CAC96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Century Gothic" panose="020B0502020202020204" pitchFamily="34" charset="0"/>
            </a:rPr>
            <a:t>инновационные технологии</a:t>
          </a:r>
          <a:endParaRPr lang="ru-RU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7B36BFC1-B544-41B7-AC56-6CC52F1C6DB7}" type="parTrans" cxnId="{2A23A014-4710-435F-9A2C-C77CC4CF9693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ABB65C8-F6E4-42EB-BA06-7272EC28ED64}" type="sibTrans" cxnId="{2A23A014-4710-435F-9A2C-C77CC4CF9693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0B7ECB03-65C6-40A9-96B1-3C98675331CC}">
      <dgm:prSet phldrT="[Текст]" custT="1"/>
      <dgm:spPr/>
      <dgm:t>
        <a:bodyPr/>
        <a:lstStyle/>
        <a:p>
          <a:r>
            <a:rPr lang="ru-RU" sz="2400" b="1" smtClean="0">
              <a:solidFill>
                <a:schemeClr val="tx1"/>
              </a:solidFill>
              <a:latin typeface="Century Gothic" panose="020B0502020202020204" pitchFamily="34" charset="0"/>
            </a:rPr>
            <a:t>практические советы </a:t>
          </a:r>
          <a:endParaRPr lang="ru-RU" sz="2400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EAA832ED-CB5D-4C8E-8ED2-68292745FDEF}" type="parTrans" cxnId="{2F2B915F-054D-4A7B-9A7C-E305FB08B44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F586B3A2-1BD1-4237-8A67-7D3FA4404FA5}" type="sibTrans" cxnId="{2F2B915F-054D-4A7B-9A7C-E305FB08B448}">
      <dgm:prSet/>
      <dgm:spPr/>
      <dgm:t>
        <a:bodyPr/>
        <a:lstStyle/>
        <a:p>
          <a:endParaRPr lang="ru-RU" b="1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42D3839-9295-425B-B0DB-80EEE5A90340}" type="pres">
      <dgm:prSet presAssocID="{9B318507-0FB2-46C5-9622-1840256B5D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1D7562-DF09-42B1-A9CD-E423E8B09F59}" type="pres">
      <dgm:prSet presAssocID="{FA810627-0582-49BD-8BA8-1805E30697AC}" presName="node" presStyleLbl="node1" presStyleIdx="0" presStyleCnt="3" custScaleX="492730" custScaleY="137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7676E-D298-43EC-8E9D-54D0BAD3D1BC}" type="pres">
      <dgm:prSet presAssocID="{6D0E4B5D-3FE9-4C4F-ABA5-66B1E9538C1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3D1E552-7FDC-46C4-AD0A-D8D9EBD3C938}" type="pres">
      <dgm:prSet presAssocID="{6D0E4B5D-3FE9-4C4F-ABA5-66B1E9538C1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D84D25F-24EE-4554-8ECD-1455C843A88D}" type="pres">
      <dgm:prSet presAssocID="{8DDC67D7-C987-4E11-B54A-A247933CAC96}" presName="node" presStyleLbl="node1" presStyleIdx="1" presStyleCnt="3" custScaleX="199839" custRadScaleRad="146268" custRadScaleInc="-52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C2C3-4D62-42C1-9B98-3995124E321A}" type="pres">
      <dgm:prSet presAssocID="{EABB65C8-F6E4-42EB-BA06-7272EC28ED64}" presName="sibTrans" presStyleLbl="sibTrans2D1" presStyleIdx="1" presStyleCnt="3" custScaleX="63939" custLinFactNeighborX="-1270" custLinFactNeighborY="37489"/>
      <dgm:spPr/>
      <dgm:t>
        <a:bodyPr/>
        <a:lstStyle/>
        <a:p>
          <a:endParaRPr lang="ru-RU"/>
        </a:p>
      </dgm:t>
    </dgm:pt>
    <dgm:pt modelId="{84E37688-3E1F-4812-BE4F-F64073A63124}" type="pres">
      <dgm:prSet presAssocID="{EABB65C8-F6E4-42EB-BA06-7272EC28ED64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F0F3D3B-8F0A-4B42-84D9-6E8EA01A05DE}" type="pres">
      <dgm:prSet presAssocID="{0B7ECB03-65C6-40A9-96B1-3C98675331CC}" presName="node" presStyleLbl="node1" presStyleIdx="2" presStyleCnt="3" custScaleX="200260" custRadScaleRad="139748" custRadScaleInc="52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109FD-45AB-46C8-9616-92DA61A57956}" type="pres">
      <dgm:prSet presAssocID="{F586B3A2-1BD1-4237-8A67-7D3FA4404FA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3ED3BDE7-03A6-4667-B980-B82000F72EFF}" type="pres">
      <dgm:prSet presAssocID="{F586B3A2-1BD1-4237-8A67-7D3FA4404FA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F8C88FD-AD43-4337-BC65-57FBA71F518A}" type="presOf" srcId="{9B318507-0FB2-46C5-9622-1840256B5DB7}" destId="{342D3839-9295-425B-B0DB-80EEE5A90340}" srcOrd="0" destOrd="0" presId="urn:microsoft.com/office/officeart/2005/8/layout/cycle7"/>
    <dgm:cxn modelId="{D1D8B0AE-2AD0-427C-942F-2F848B40B986}" srcId="{9B318507-0FB2-46C5-9622-1840256B5DB7}" destId="{FA810627-0582-49BD-8BA8-1805E30697AC}" srcOrd="0" destOrd="0" parTransId="{DF5869D8-82DB-4421-A6C6-8B3A03C667DE}" sibTransId="{6D0E4B5D-3FE9-4C4F-ABA5-66B1E9538C12}"/>
    <dgm:cxn modelId="{77FCE08B-463B-4034-9D4E-DD30CF9BD6DA}" type="presOf" srcId="{EABB65C8-F6E4-42EB-BA06-7272EC28ED64}" destId="{84E37688-3E1F-4812-BE4F-F64073A63124}" srcOrd="1" destOrd="0" presId="urn:microsoft.com/office/officeart/2005/8/layout/cycle7"/>
    <dgm:cxn modelId="{73693742-F318-4E66-8A82-D99DC6258512}" type="presOf" srcId="{6D0E4B5D-3FE9-4C4F-ABA5-66B1E9538C12}" destId="{C3D1E552-7FDC-46C4-AD0A-D8D9EBD3C938}" srcOrd="1" destOrd="0" presId="urn:microsoft.com/office/officeart/2005/8/layout/cycle7"/>
    <dgm:cxn modelId="{1D839518-8FA5-40ED-AD16-25F76B4DA45E}" type="presOf" srcId="{F586B3A2-1BD1-4237-8A67-7D3FA4404FA5}" destId="{A04109FD-45AB-46C8-9616-92DA61A57956}" srcOrd="0" destOrd="0" presId="urn:microsoft.com/office/officeart/2005/8/layout/cycle7"/>
    <dgm:cxn modelId="{2A23A014-4710-435F-9A2C-C77CC4CF9693}" srcId="{9B318507-0FB2-46C5-9622-1840256B5DB7}" destId="{8DDC67D7-C987-4E11-B54A-A247933CAC96}" srcOrd="1" destOrd="0" parTransId="{7B36BFC1-B544-41B7-AC56-6CC52F1C6DB7}" sibTransId="{EABB65C8-F6E4-42EB-BA06-7272EC28ED64}"/>
    <dgm:cxn modelId="{81E58260-E108-4BFA-BD85-6DB98DDFD3AE}" type="presOf" srcId="{8DDC67D7-C987-4E11-B54A-A247933CAC96}" destId="{5D84D25F-24EE-4554-8ECD-1455C843A88D}" srcOrd="0" destOrd="0" presId="urn:microsoft.com/office/officeart/2005/8/layout/cycle7"/>
    <dgm:cxn modelId="{F3CF2006-C6A6-441C-BEE9-D469E24146BA}" type="presOf" srcId="{EABB65C8-F6E4-42EB-BA06-7272EC28ED64}" destId="{8C2AC2C3-4D62-42C1-9B98-3995124E321A}" srcOrd="0" destOrd="0" presId="urn:microsoft.com/office/officeart/2005/8/layout/cycle7"/>
    <dgm:cxn modelId="{2F2B915F-054D-4A7B-9A7C-E305FB08B448}" srcId="{9B318507-0FB2-46C5-9622-1840256B5DB7}" destId="{0B7ECB03-65C6-40A9-96B1-3C98675331CC}" srcOrd="2" destOrd="0" parTransId="{EAA832ED-CB5D-4C8E-8ED2-68292745FDEF}" sibTransId="{F586B3A2-1BD1-4237-8A67-7D3FA4404FA5}"/>
    <dgm:cxn modelId="{42BFF0E8-C053-4A14-9720-2A4C638320F4}" type="presOf" srcId="{0B7ECB03-65C6-40A9-96B1-3C98675331CC}" destId="{6F0F3D3B-8F0A-4B42-84D9-6E8EA01A05DE}" srcOrd="0" destOrd="0" presId="urn:microsoft.com/office/officeart/2005/8/layout/cycle7"/>
    <dgm:cxn modelId="{6B59F320-4A43-4AA5-AEE3-B1ADB7466DAC}" type="presOf" srcId="{FA810627-0582-49BD-8BA8-1805E30697AC}" destId="{A91D7562-DF09-42B1-A9CD-E423E8B09F59}" srcOrd="0" destOrd="0" presId="urn:microsoft.com/office/officeart/2005/8/layout/cycle7"/>
    <dgm:cxn modelId="{6CD68565-F833-4033-A23C-20AFA8087536}" type="presOf" srcId="{F586B3A2-1BD1-4237-8A67-7D3FA4404FA5}" destId="{3ED3BDE7-03A6-4667-B980-B82000F72EFF}" srcOrd="1" destOrd="0" presId="urn:microsoft.com/office/officeart/2005/8/layout/cycle7"/>
    <dgm:cxn modelId="{F560AD1D-5117-4DC5-87C1-323A8E259D1F}" type="presOf" srcId="{6D0E4B5D-3FE9-4C4F-ABA5-66B1E9538C12}" destId="{E667676E-D298-43EC-8E9D-54D0BAD3D1BC}" srcOrd="0" destOrd="0" presId="urn:microsoft.com/office/officeart/2005/8/layout/cycle7"/>
    <dgm:cxn modelId="{3E4B9986-0579-497C-B6FA-DCCD8F9E01A5}" type="presParOf" srcId="{342D3839-9295-425B-B0DB-80EEE5A90340}" destId="{A91D7562-DF09-42B1-A9CD-E423E8B09F59}" srcOrd="0" destOrd="0" presId="urn:microsoft.com/office/officeart/2005/8/layout/cycle7"/>
    <dgm:cxn modelId="{096D41F9-5974-4809-A29C-1445151AF495}" type="presParOf" srcId="{342D3839-9295-425B-B0DB-80EEE5A90340}" destId="{E667676E-D298-43EC-8E9D-54D0BAD3D1BC}" srcOrd="1" destOrd="0" presId="urn:microsoft.com/office/officeart/2005/8/layout/cycle7"/>
    <dgm:cxn modelId="{38A7BBE0-1276-4CBA-95CF-38CCCD34B39E}" type="presParOf" srcId="{E667676E-D298-43EC-8E9D-54D0BAD3D1BC}" destId="{C3D1E552-7FDC-46C4-AD0A-D8D9EBD3C938}" srcOrd="0" destOrd="0" presId="urn:microsoft.com/office/officeart/2005/8/layout/cycle7"/>
    <dgm:cxn modelId="{3A01D063-C8E9-48CA-8918-8A1C286D5517}" type="presParOf" srcId="{342D3839-9295-425B-B0DB-80EEE5A90340}" destId="{5D84D25F-24EE-4554-8ECD-1455C843A88D}" srcOrd="2" destOrd="0" presId="urn:microsoft.com/office/officeart/2005/8/layout/cycle7"/>
    <dgm:cxn modelId="{71B0AD34-CDEF-463F-BF2B-A5A1B92319DA}" type="presParOf" srcId="{342D3839-9295-425B-B0DB-80EEE5A90340}" destId="{8C2AC2C3-4D62-42C1-9B98-3995124E321A}" srcOrd="3" destOrd="0" presId="urn:microsoft.com/office/officeart/2005/8/layout/cycle7"/>
    <dgm:cxn modelId="{E8A15E46-3300-40AF-9A18-EB9CBCD21B19}" type="presParOf" srcId="{8C2AC2C3-4D62-42C1-9B98-3995124E321A}" destId="{84E37688-3E1F-4812-BE4F-F64073A63124}" srcOrd="0" destOrd="0" presId="urn:microsoft.com/office/officeart/2005/8/layout/cycle7"/>
    <dgm:cxn modelId="{41E95735-9A7B-428B-AFDB-7E1234159E6E}" type="presParOf" srcId="{342D3839-9295-425B-B0DB-80EEE5A90340}" destId="{6F0F3D3B-8F0A-4B42-84D9-6E8EA01A05DE}" srcOrd="4" destOrd="0" presId="urn:microsoft.com/office/officeart/2005/8/layout/cycle7"/>
    <dgm:cxn modelId="{3021F592-BFBD-43A2-82DA-846E594A658E}" type="presParOf" srcId="{342D3839-9295-425B-B0DB-80EEE5A90340}" destId="{A04109FD-45AB-46C8-9616-92DA61A57956}" srcOrd="5" destOrd="0" presId="urn:microsoft.com/office/officeart/2005/8/layout/cycle7"/>
    <dgm:cxn modelId="{9B023ED0-77B6-4BD0-B810-143951A85CB0}" type="presParOf" srcId="{A04109FD-45AB-46C8-9616-92DA61A57956}" destId="{3ED3BDE7-03A6-4667-B980-B82000F72EF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DF8EE-62EB-4103-B352-FE427B0633E3}">
      <dsp:nvSpPr>
        <dsp:cNvPr id="0" name=""/>
        <dsp:cNvSpPr/>
      </dsp:nvSpPr>
      <dsp:spPr>
        <a:xfrm>
          <a:off x="44" y="32812"/>
          <a:ext cx="4272855" cy="460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Управляющие компании</a:t>
          </a:r>
          <a:endParaRPr lang="ru-RU" sz="1600" kern="1200" dirty="0"/>
        </a:p>
      </dsp:txBody>
      <dsp:txXfrm>
        <a:off x="44" y="32812"/>
        <a:ext cx="4272855" cy="460800"/>
      </dsp:txXfrm>
    </dsp:sp>
    <dsp:sp modelId="{049E24AC-DCA1-4ACA-A933-AF0703A51A75}">
      <dsp:nvSpPr>
        <dsp:cNvPr id="0" name=""/>
        <dsp:cNvSpPr/>
      </dsp:nvSpPr>
      <dsp:spPr>
        <a:xfrm>
          <a:off x="44" y="493612"/>
          <a:ext cx="4272855" cy="232776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фактического состояния МКД и определение возможностей для энергосбережения;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демонстрация владельцам жилых помещений преимуществ энергосбережения и финансовой выгоды;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выявление приоритетных ремонтных работ и мероприятий, определение последовательности действий и т.д.</a:t>
          </a:r>
          <a:endParaRPr lang="ru-RU" sz="1600" kern="1200" dirty="0"/>
        </a:p>
      </dsp:txBody>
      <dsp:txXfrm>
        <a:off x="44" y="493612"/>
        <a:ext cx="4272855" cy="2327760"/>
      </dsp:txXfrm>
    </dsp:sp>
    <dsp:sp modelId="{D71713CB-2FDD-40D7-9061-5DB4A3885A09}">
      <dsp:nvSpPr>
        <dsp:cNvPr id="0" name=""/>
        <dsp:cNvSpPr/>
      </dsp:nvSpPr>
      <dsp:spPr>
        <a:xfrm>
          <a:off x="4871099" y="32812"/>
          <a:ext cx="4272855" cy="460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Собственники жилья</a:t>
          </a:r>
          <a:endParaRPr lang="ru-RU" sz="1600" kern="1200" dirty="0"/>
        </a:p>
      </dsp:txBody>
      <dsp:txXfrm>
        <a:off x="4871099" y="32812"/>
        <a:ext cx="4272855" cy="460800"/>
      </dsp:txXfrm>
    </dsp:sp>
    <dsp:sp modelId="{A8653BC8-3268-4BEB-B3D6-AEBDF4F2F563}">
      <dsp:nvSpPr>
        <dsp:cNvPr id="0" name=""/>
        <dsp:cNvSpPr/>
      </dsp:nvSpPr>
      <dsp:spPr>
        <a:xfrm>
          <a:off x="4871099" y="493612"/>
          <a:ext cx="4272855" cy="232776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Принятие решений по управлению МКД;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Инициирование деятельности УК;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Контроль за деятельностью УК.</a:t>
          </a:r>
          <a:endParaRPr lang="ru-RU" sz="1600" kern="1200" dirty="0"/>
        </a:p>
      </dsp:txBody>
      <dsp:txXfrm>
        <a:off x="4871099" y="493612"/>
        <a:ext cx="4272855" cy="2327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00ADA-2750-4637-8BB4-FFABD623CBBE}">
      <dsp:nvSpPr>
        <dsp:cNvPr id="0" name=""/>
        <dsp:cNvSpPr/>
      </dsp:nvSpPr>
      <dsp:spPr>
        <a:xfrm>
          <a:off x="-162107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5CB44-21A9-42CD-A346-8E640AC92654}">
      <dsp:nvSpPr>
        <dsp:cNvPr id="0" name=""/>
        <dsp:cNvSpPr/>
      </dsp:nvSpPr>
      <dsp:spPr>
        <a:xfrm>
          <a:off x="1869892" y="0"/>
          <a:ext cx="6932488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Выбор объекта работы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92" y="0"/>
        <a:ext cx="3466244" cy="1219202"/>
      </dsp:txXfrm>
    </dsp:sp>
    <dsp:sp modelId="{AA3537DC-0DC1-446D-8B2F-509B66C016DC}">
      <dsp:nvSpPr>
        <dsp:cNvPr id="0" name=""/>
        <dsp:cNvSpPr/>
      </dsp:nvSpPr>
      <dsp:spPr>
        <a:xfrm>
          <a:off x="549093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7B55C-A6A7-4455-86A3-C64D272FE528}">
      <dsp:nvSpPr>
        <dsp:cNvPr id="0" name=""/>
        <dsp:cNvSpPr/>
      </dsp:nvSpPr>
      <dsp:spPr>
        <a:xfrm>
          <a:off x="1869892" y="1219202"/>
          <a:ext cx="6932488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исследования с элементами опроса жителей МКД студентами колледжа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92" y="1219202"/>
        <a:ext cx="3466244" cy="1219198"/>
      </dsp:txXfrm>
    </dsp:sp>
    <dsp:sp modelId="{B77FAE58-0015-4696-9A5E-1ACBCBDA0F89}">
      <dsp:nvSpPr>
        <dsp:cNvPr id="0" name=""/>
        <dsp:cNvSpPr/>
      </dsp:nvSpPr>
      <dsp:spPr>
        <a:xfrm>
          <a:off x="1260293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0DA7D-2302-43BD-BACA-A90CE03B84E8}">
      <dsp:nvSpPr>
        <dsp:cNvPr id="0" name=""/>
        <dsp:cNvSpPr/>
      </dsp:nvSpPr>
      <dsp:spPr>
        <a:xfrm>
          <a:off x="1869892" y="2438401"/>
          <a:ext cx="6932488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рабочей группы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 числа жителей МКД, представителей УК,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студентов РКОТ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69892" y="2438401"/>
        <a:ext cx="3466244" cy="1219198"/>
      </dsp:txXfrm>
    </dsp:sp>
    <dsp:sp modelId="{38E4F24F-7A68-4045-A3C1-5B223A3A2DE1}">
      <dsp:nvSpPr>
        <dsp:cNvPr id="0" name=""/>
        <dsp:cNvSpPr/>
      </dsp:nvSpPr>
      <dsp:spPr>
        <a:xfrm>
          <a:off x="4846009" y="0"/>
          <a:ext cx="3938970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Плакат/листовки с приглашением на семинар;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Семинар-лекция «Что такое </a:t>
          </a:r>
          <a:r>
            <a:rPr lang="ru-RU" sz="1800" b="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энергоэффективный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капремонт?»</a:t>
          </a: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6009" y="0"/>
        <a:ext cx="3938970" cy="1219202"/>
      </dsp:txXfrm>
    </dsp:sp>
    <dsp:sp modelId="{9EB438F4-51AA-4822-B6BE-53DF1AE0829A}">
      <dsp:nvSpPr>
        <dsp:cNvPr id="0" name=""/>
        <dsp:cNvSpPr/>
      </dsp:nvSpPr>
      <dsp:spPr>
        <a:xfrm>
          <a:off x="4752524" y="1224140"/>
          <a:ext cx="4042333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Опрос жителей МКД/ работа с инициативной группой жителей дома;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Визуальный осмотр МКД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52524" y="1224140"/>
        <a:ext cx="4042333" cy="1219198"/>
      </dsp:txXfrm>
    </dsp:sp>
    <dsp:sp modelId="{E0EDF724-763B-4353-91AA-A2484C6AB159}">
      <dsp:nvSpPr>
        <dsp:cNvPr id="0" name=""/>
        <dsp:cNvSpPr/>
      </dsp:nvSpPr>
      <dsp:spPr>
        <a:xfrm>
          <a:off x="4683286" y="2448276"/>
          <a:ext cx="4114674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Семинар «Теплом не делюсь!»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Буклеты;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Опрос/визуальный осмотр.</a:t>
          </a:r>
          <a:endParaRPr lang="ru-RU" sz="18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83286" y="2448276"/>
        <a:ext cx="4114674" cy="1219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33D71-6E90-4611-8523-B6130A0B56C7}">
      <dsp:nvSpPr>
        <dsp:cNvPr id="0" name=""/>
        <dsp:cNvSpPr/>
      </dsp:nvSpPr>
      <dsp:spPr>
        <a:xfrm>
          <a:off x="2382" y="2020602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 Семинар-лекция «Что такое </a:t>
          </a:r>
          <a:r>
            <a:rPr lang="ru-RU" sz="1800" kern="1200" dirty="0" err="1" smtClean="0"/>
            <a:t>энергоэффективный</a:t>
          </a:r>
          <a:r>
            <a:rPr lang="ru-RU" sz="1800" kern="1200" dirty="0" smtClean="0"/>
            <a:t> капремонт?»</a:t>
          </a:r>
          <a:endParaRPr lang="ru-RU" sz="1800" kern="1200" dirty="0"/>
        </a:p>
      </dsp:txBody>
      <dsp:txXfrm>
        <a:off x="37603" y="2055823"/>
        <a:ext cx="2334619" cy="1132088"/>
      </dsp:txXfrm>
    </dsp:sp>
    <dsp:sp modelId="{E944A20C-D97D-45B8-BA48-BB970907E64E}">
      <dsp:nvSpPr>
        <dsp:cNvPr id="0" name=""/>
        <dsp:cNvSpPr/>
      </dsp:nvSpPr>
      <dsp:spPr>
        <a:xfrm rot="18770822">
          <a:off x="2181130" y="2079501"/>
          <a:ext cx="1414651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414651" y="237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090" y="2067909"/>
        <a:ext cx="70732" cy="70732"/>
      </dsp:txXfrm>
    </dsp:sp>
    <dsp:sp modelId="{191AA3F9-2285-4A2E-BD56-46529C7EADB4}">
      <dsp:nvSpPr>
        <dsp:cNvPr id="0" name=""/>
        <dsp:cNvSpPr/>
      </dsp:nvSpPr>
      <dsp:spPr>
        <a:xfrm>
          <a:off x="3369469" y="983419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2.1. Опрос «Что меня интересует по вопросу капремонта?»</a:t>
          </a:r>
          <a:endParaRPr lang="ru-RU" sz="1800" kern="1200" dirty="0"/>
        </a:p>
      </dsp:txBody>
      <dsp:txXfrm>
        <a:off x="3404690" y="1018640"/>
        <a:ext cx="2334619" cy="1132088"/>
      </dsp:txXfrm>
    </dsp:sp>
    <dsp:sp modelId="{D29AE6F2-85F0-4331-8033-9BAAB6E39579}">
      <dsp:nvSpPr>
        <dsp:cNvPr id="0" name=""/>
        <dsp:cNvSpPr/>
      </dsp:nvSpPr>
      <dsp:spPr>
        <a:xfrm rot="19457599">
          <a:off x="5663174" y="1215182"/>
          <a:ext cx="118473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184737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5924" y="1209338"/>
        <a:ext cx="59236" cy="59236"/>
      </dsp:txXfrm>
    </dsp:sp>
    <dsp:sp modelId="{3E235C3C-D9A9-474C-AC4B-F530E99B5360}">
      <dsp:nvSpPr>
        <dsp:cNvPr id="0" name=""/>
        <dsp:cNvSpPr/>
      </dsp:nvSpPr>
      <dsp:spPr>
        <a:xfrm>
          <a:off x="6736555" y="291963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Семинар «Теплом не делюсь!»</a:t>
          </a:r>
          <a:endParaRPr lang="ru-RU" sz="1800" kern="1200" dirty="0"/>
        </a:p>
      </dsp:txBody>
      <dsp:txXfrm>
        <a:off x="6771776" y="327184"/>
        <a:ext cx="2334619" cy="1132088"/>
      </dsp:txXfrm>
    </dsp:sp>
    <dsp:sp modelId="{15DE65FB-7BBF-49B0-A3A0-7A713D40B427}">
      <dsp:nvSpPr>
        <dsp:cNvPr id="0" name=""/>
        <dsp:cNvSpPr/>
      </dsp:nvSpPr>
      <dsp:spPr>
        <a:xfrm rot="2142401">
          <a:off x="5663174" y="1906637"/>
          <a:ext cx="118473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184737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25924" y="1900793"/>
        <a:ext cx="59236" cy="59236"/>
      </dsp:txXfrm>
    </dsp:sp>
    <dsp:sp modelId="{F0A78A15-653C-4DF8-9D33-9BC0481C1C91}">
      <dsp:nvSpPr>
        <dsp:cNvPr id="0" name=""/>
        <dsp:cNvSpPr/>
      </dsp:nvSpPr>
      <dsp:spPr>
        <a:xfrm>
          <a:off x="6736555" y="1674874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Опрос, анкетирование, повторное визуальное обследование МКД</a:t>
          </a:r>
          <a:endParaRPr lang="ru-RU" sz="1800" kern="1200" dirty="0"/>
        </a:p>
      </dsp:txBody>
      <dsp:txXfrm>
        <a:off x="6771776" y="1710095"/>
        <a:ext cx="2334619" cy="1132088"/>
      </dsp:txXfrm>
    </dsp:sp>
    <dsp:sp modelId="{D748E485-2C06-41C9-AC80-71BD8A58ED69}">
      <dsp:nvSpPr>
        <dsp:cNvPr id="0" name=""/>
        <dsp:cNvSpPr/>
      </dsp:nvSpPr>
      <dsp:spPr>
        <a:xfrm rot="2829178">
          <a:off x="2181130" y="3116684"/>
          <a:ext cx="1414651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1414651" y="237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853090" y="3105092"/>
        <a:ext cx="70732" cy="70732"/>
      </dsp:txXfrm>
    </dsp:sp>
    <dsp:sp modelId="{EE548B22-DD79-4A34-AC31-CEFB259221EA}">
      <dsp:nvSpPr>
        <dsp:cNvPr id="0" name=""/>
        <dsp:cNvSpPr/>
      </dsp:nvSpPr>
      <dsp:spPr>
        <a:xfrm>
          <a:off x="3369469" y="3057785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2.2. Визуальное  обследование МКД</a:t>
          </a:r>
          <a:endParaRPr lang="ru-RU" sz="1800" kern="1200" dirty="0"/>
        </a:p>
      </dsp:txBody>
      <dsp:txXfrm>
        <a:off x="3404690" y="3093006"/>
        <a:ext cx="2334619" cy="1132088"/>
      </dsp:txXfrm>
    </dsp:sp>
    <dsp:sp modelId="{040EF4ED-86F2-439C-B5C5-182114CD4CE5}">
      <dsp:nvSpPr>
        <dsp:cNvPr id="0" name=""/>
        <dsp:cNvSpPr/>
      </dsp:nvSpPr>
      <dsp:spPr>
        <a:xfrm>
          <a:off x="5774530" y="3635276"/>
          <a:ext cx="962024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962024" y="23774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231492" y="3635000"/>
        <a:ext cx="48101" cy="48101"/>
      </dsp:txXfrm>
    </dsp:sp>
    <dsp:sp modelId="{416CE880-2411-4ADD-B089-5B60D3F91E40}">
      <dsp:nvSpPr>
        <dsp:cNvPr id="0" name=""/>
        <dsp:cNvSpPr/>
      </dsp:nvSpPr>
      <dsp:spPr>
        <a:xfrm>
          <a:off x="6736555" y="3057785"/>
          <a:ext cx="2405061" cy="12025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Буклеты, листовки, плакаты, приглашения на семинары</a:t>
          </a:r>
          <a:endParaRPr lang="ru-RU" sz="1800" kern="1200" dirty="0"/>
        </a:p>
      </dsp:txBody>
      <dsp:txXfrm>
        <a:off x="6771776" y="3093006"/>
        <a:ext cx="2334619" cy="11320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7562-DF09-42B1-A9CD-E423E8B09F59}">
      <dsp:nvSpPr>
        <dsp:cNvPr id="0" name=""/>
        <dsp:cNvSpPr/>
      </dsp:nvSpPr>
      <dsp:spPr>
        <a:xfrm>
          <a:off x="161075" y="-81955"/>
          <a:ext cx="8821849" cy="12264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Решения для квартир по повышению их </a:t>
          </a:r>
          <a:r>
            <a:rPr lang="ru-RU" sz="2400" b="1" kern="1200" dirty="0" err="1" smtClean="0">
              <a:solidFill>
                <a:schemeClr val="bg1"/>
              </a:solidFill>
              <a:latin typeface="Century Gothic" panose="020B0502020202020204" pitchFamily="34" charset="0"/>
            </a:rPr>
            <a:t>энергоэффективности</a:t>
          </a:r>
          <a:endParaRPr lang="ru-RU" sz="2400" b="1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96997" y="-46033"/>
        <a:ext cx="8750005" cy="1154626"/>
      </dsp:txXfrm>
    </dsp:sp>
    <dsp:sp modelId="{E667676E-D298-43EC-8E9D-54D0BAD3D1BC}">
      <dsp:nvSpPr>
        <dsp:cNvPr id="0" name=""/>
        <dsp:cNvSpPr/>
      </dsp:nvSpPr>
      <dsp:spPr>
        <a:xfrm rot="2003368">
          <a:off x="5534019" y="1279687"/>
          <a:ext cx="822274" cy="3133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628015" y="1342351"/>
        <a:ext cx="634282" cy="187992"/>
      </dsp:txXfrm>
    </dsp:sp>
    <dsp:sp modelId="{5D84D25F-24EE-4554-8ECD-1455C843A88D}">
      <dsp:nvSpPr>
        <dsp:cNvPr id="0" name=""/>
        <dsp:cNvSpPr/>
      </dsp:nvSpPr>
      <dsp:spPr>
        <a:xfrm>
          <a:off x="5278053" y="1728180"/>
          <a:ext cx="3577922" cy="895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Century Gothic" panose="020B0502020202020204" pitchFamily="34" charset="0"/>
            </a:rPr>
            <a:t>инновационные технологии</a:t>
          </a:r>
          <a:endParaRPr lang="ru-RU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5304273" y="1754400"/>
        <a:ext cx="3525482" cy="842761"/>
      </dsp:txXfrm>
    </dsp:sp>
    <dsp:sp modelId="{8C2AC2C3-4D62-42C1-9B98-3995124E321A}">
      <dsp:nvSpPr>
        <dsp:cNvPr id="0" name=""/>
        <dsp:cNvSpPr/>
      </dsp:nvSpPr>
      <dsp:spPr>
        <a:xfrm rot="10799994">
          <a:off x="4356207" y="2136586"/>
          <a:ext cx="525753" cy="3133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 rot="10800000">
        <a:off x="4450203" y="2199250"/>
        <a:ext cx="337761" cy="187992"/>
      </dsp:txXfrm>
    </dsp:sp>
    <dsp:sp modelId="{6F0F3D3B-8F0A-4B42-84D9-6E8EA01A05DE}">
      <dsp:nvSpPr>
        <dsp:cNvPr id="0" name=""/>
        <dsp:cNvSpPr/>
      </dsp:nvSpPr>
      <dsp:spPr>
        <a:xfrm>
          <a:off x="395541" y="1728189"/>
          <a:ext cx="3585459" cy="8952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solidFill>
                <a:schemeClr val="tx1"/>
              </a:solidFill>
              <a:latin typeface="Century Gothic" panose="020B0502020202020204" pitchFamily="34" charset="0"/>
            </a:rPr>
            <a:t>практические советы </a:t>
          </a:r>
          <a:endParaRPr lang="ru-RU" sz="2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421761" y="1754409"/>
        <a:ext cx="3533019" cy="842761"/>
      </dsp:txXfrm>
    </dsp:sp>
    <dsp:sp modelId="{A04109FD-45AB-46C8-9616-92DA61A57956}">
      <dsp:nvSpPr>
        <dsp:cNvPr id="0" name=""/>
        <dsp:cNvSpPr/>
      </dsp:nvSpPr>
      <dsp:spPr>
        <a:xfrm rot="19523915">
          <a:off x="2848954" y="1279691"/>
          <a:ext cx="822274" cy="31332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2942950" y="1342355"/>
        <a:ext cx="634282" cy="18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7B2EB-38F0-498D-92C0-D44290A71E85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0C8F8-5C48-4BD8-9836-1D1D9EDEA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9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A3D58-8E3A-48E4-90BE-57ABB16D206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9A5E-5D7C-453D-9375-436BF048F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10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больших городах, с мобильными и социально активными жителями, которые осознают, что только от них зависят вопросы благоустройства и содержания их собственности, что их инициатива порождает комфортное и безопасное проживание в МКД, внедрение реформ в системе жилищно-коммунального хозяйства проходит менее болезненно, чем в малых населённых пунктах России.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нашем небольшом городском поселении - Ростов Великий Ярославской области – тема реформирования ЖКХ продолжает вызывать негативную реакцию у жителей поселения, большинство которых социально пассивны или глубокого пенсионного возраста (что не позволяет им проявлять высокую гражданскую активность), а администрации поселения хватает времени и средств только для решения конкретных городских проблем системы ЖКХ, не затрагивая область просвещения граждан.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Данная диаграмма</a:t>
            </a:r>
            <a:r>
              <a:rPr lang="ru-RU" baseline="0" dirty="0" smtClean="0"/>
              <a:t> отражает опрос студентов колледжа 1 </a:t>
            </a:r>
            <a:r>
              <a:rPr lang="ru-RU" baseline="0" smtClean="0"/>
              <a:t>курса обучения 2018г.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7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Анализируя прохождение учебных и производственных практик, опросы жителей при работе над курсовыми и практическими работами, студенты нашего колледжа, обучающиеся по специальностям «Сервис домашнего и коммунального хозяйства» и «Управление, эксплуатация и обслуживание многоквартирного дома» заметили, что жители МКД выражая негодование работой Управляющих организаций, жалуясь на коммунальные проблемы и особенно на сборы для капитального ремонта МКД, не задумываются что, являясь собственниками могут сами решить большинство проблем в своём доме.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7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данной темы связана и с глобальной проблемой: условием сохранения и развития цивилизации на Земле. Развитие страны требует всё больших, поистине огромных затрат, из недр нашей планеты добывают миллионы тонн нефти, газа и угля. Из года в год увеличивается уровень потребления электроэнергии и тепла. Мы уже успели привыкнуть к благам цивилизации и жить без электроэнергии и отопления уже как-то не комфортно. Мы даже не задумываемся над тем, что до 40% электроэнергии и тепловой энергии тратим впустую. И что нам надо более эффективно использовать имеющуюся у нас энергию. На уровне каждого гражданина страны самый простой способ экономии – это энергосбережение в нашем доме.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3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2017 года в нашей образовательной организации действует Ресурсный центр в сфере Жилищно-коммунального хозяйства, на базе которого проводятся многочисленные обучающие и просветительские семинары, игры, исследования, социологические опросы и сбор статистических данных по городскому поселению в сфере ЖКХ. Всё это проводится с целью увеличения количества грамотного населения, которое понимает, как реализуются новые нормы по вопросам капитального ремонта,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политики и других инноваций в сфере ЖКХ для многоквартирных домов. Еще одна цель: повысить уровень финансовой грамотности граждан в сфере реформы ЖКХ и вовлечь их в практический процесс реализации проведения капремонта.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45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получилось, что тема повышения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энергоэффективности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многоквартирных домов находится в числе самых часто задаваемых вопросов собственниками жилья. Спустя год нашей деятельности уже не стоит вопрос, проводить капремонт или нет, куда и как собирать деньги, какой счёт выгодно открывать и брать ли кредит на капремонт. Жители Ростова хотят не просто ремонтировать свои дома, но ещё и качественно изменять их уровень, чтобы потом экономить на коммунальных платежах.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819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4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2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одном из семинаров, посвящённых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энергоэффективному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капремонту мы объясняем жителям нашего городского поселения, обучающимся, что — это не только обязательные работы, к которым все привыкли: ремонт крыши, замена сетей и лифтов, но и дополнительные мероприятия, приводящие к энергосбережению. И очень важно понимать, что каждый собственник жилья в МКД может внести свой не большой, но важный вклад в вопрос предотвращения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теплопотерь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36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 как основная цель проекта была просветительская деятельность, то и измеряться в первую очередь будут следующие показатели: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Как Вы считаете, проведение таких семинаров было для вас полезно?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На семинаре вы нашли для себя новую информацию?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Напишите, пожалуйста, что для Вас оказалось новым?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Вы будите использовать полученную информацию на практике?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Что из узнанного Вы сможете воплотить в свою жизнь?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C9A5E-5D7C-453D-9375-436BF048FC6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9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1428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2285992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4597727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ПТ\temp\Ресурсный центр ЖКХ\2016\Конкурс мастер ЖЭКА\Фото\шапка\rostov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" r="3340"/>
          <a:stretch/>
        </p:blipFill>
        <p:spPr bwMode="auto">
          <a:xfrm>
            <a:off x="-19990" y="2422766"/>
            <a:ext cx="9163990" cy="20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7"/>
          <p:cNvSpPr/>
          <p:nvPr userDrawn="1"/>
        </p:nvSpPr>
        <p:spPr>
          <a:xfrm>
            <a:off x="-19990" y="2422766"/>
            <a:ext cx="9163990" cy="2071702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38000"/>
                </a:srgbClr>
              </a:gs>
              <a:gs pos="100000">
                <a:schemeClr val="bg1">
                  <a:alpha val="5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1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5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3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772400" cy="1362075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340768"/>
            <a:ext cx="9144000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F:\ПТ\temp\Ресурсный центр ЖКХ\2016\Конкурс мастер ЖЭКА\Фото\шапка\rostov1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b="29815"/>
          <a:stretch/>
        </p:blipFill>
        <p:spPr bwMode="auto">
          <a:xfrm>
            <a:off x="0" y="-20538"/>
            <a:ext cx="9144000" cy="128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0" y="-20537"/>
            <a:ext cx="9144000" cy="1289298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48000"/>
                </a:srgbClr>
              </a:gs>
              <a:gs pos="100000">
                <a:schemeClr val="bg1">
                  <a:alpha val="6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http://www.skyclass.ru/media/upload/gallery/build/5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" t="5085" r="4907" b="60009"/>
          <a:stretch/>
        </p:blipFill>
        <p:spPr bwMode="auto">
          <a:xfrm>
            <a:off x="0" y="0"/>
            <a:ext cx="9143999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0" y="-5680"/>
            <a:ext cx="9144000" cy="121218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4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340768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143644"/>
            <a:ext cx="9252520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3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F0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1506" y="1439123"/>
            <a:ext cx="9165506" cy="2682710"/>
          </a:xfrm>
        </p:spPr>
        <p:txBody>
          <a:bodyPr>
            <a:noAutofit/>
          </a:bodyPr>
          <a:lstStyle/>
          <a:p>
            <a:pPr algn="r"/>
            <a:r>
              <a:rPr lang="ru-RU" sz="2800" b="0" dirty="0"/>
              <a:t>Социальная инициатива в </a:t>
            </a:r>
            <a:r>
              <a:rPr lang="ru-RU" sz="2800" b="0" dirty="0" smtClean="0"/>
              <a:t>области просвещения и  </a:t>
            </a:r>
            <a:r>
              <a:rPr lang="ru-RU" sz="2800" b="0" dirty="0"/>
              <a:t>формирования у граждан энергосберегающей модели поведения и бережного отношения к энергии и природным </a:t>
            </a:r>
            <a:r>
              <a:rPr lang="ru-RU" sz="2800" b="0" dirty="0" smtClean="0"/>
              <a:t>ресурсам на </a:t>
            </a:r>
            <a:r>
              <a:rPr lang="ru-RU" sz="2800" b="0" dirty="0"/>
              <a:t>тему</a:t>
            </a:r>
            <a:r>
              <a:rPr lang="ru-RU" sz="2800" b="0" dirty="0" smtClean="0"/>
              <a:t>:</a:t>
            </a:r>
            <a:br>
              <a:rPr lang="ru-RU" sz="2800" b="0" dirty="0" smtClean="0"/>
            </a:br>
            <a:endParaRPr lang="ru-RU" sz="2800" b="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ГПОАУ ЯО Ростовский колледж отраслевых технологий</a:t>
            </a:r>
          </a:p>
          <a:p>
            <a:pPr algn="ctr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/>
            </a:pPr>
            <a:r>
              <a:rPr lang="ru-RU" sz="20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2018 год</a:t>
            </a:r>
            <a:endParaRPr lang="ru-RU" sz="20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F:\ПТ\temp\Логотип Колледжа\лого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215082"/>
            <a:ext cx="571504" cy="57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858357" y="4412892"/>
            <a:ext cx="4320480" cy="16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buClr>
                <a:srgbClr val="00B0F0"/>
              </a:buCl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17УЭОМДФ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Лосицкий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Кадымова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Сабина</a:t>
            </a:r>
          </a:p>
          <a:p>
            <a:pPr algn="r">
              <a:spcBef>
                <a:spcPct val="20000"/>
              </a:spcBef>
              <a:buClr>
                <a:srgbClr val="00B0F0"/>
              </a:buClr>
              <a:defRPr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Чугуевская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Е.А., Руководитель отделения жилищно-коммунального хозяйства и городской инфраструктуры</a:t>
            </a:r>
          </a:p>
          <a:p>
            <a:pPr lvl="0" algn="r">
              <a:spcBef>
                <a:spcPct val="20000"/>
              </a:spcBef>
              <a:buClr>
                <a:srgbClr val="00B0F0"/>
              </a:buClr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49" y="363229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«</a:t>
            </a:r>
            <a:r>
              <a:rPr lang="ru-RU" sz="2800" b="1" dirty="0" err="1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Энергоэффективный</a:t>
            </a:r>
            <a:r>
              <a:rPr lang="ru-RU" sz="28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 капремонт»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919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53">
        <p:fade/>
      </p:transition>
    </mc:Choice>
    <mc:Fallback>
      <p:transition spd="med" advTm="38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капремонт?»</a:t>
            </a:r>
          </a:p>
          <a:p>
            <a:pPr marL="0" indent="0">
              <a:buNone/>
            </a:pPr>
            <a:r>
              <a:rPr lang="ru-RU" sz="2400" b="1" dirty="0" smtClean="0"/>
              <a:t>3</a:t>
            </a:r>
            <a:r>
              <a:rPr lang="en-US" sz="2400" b="1" dirty="0" smtClean="0"/>
              <a:t>.</a:t>
            </a:r>
            <a:r>
              <a:rPr lang="ru-RU" sz="2400" b="1" dirty="0" smtClean="0"/>
              <a:t> Ремонт входной группы: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Уплотнение входных наружных дверей с установкой доводчиков</a:t>
            </a:r>
            <a:endParaRPr lang="ru-RU" sz="2400" b="1" dirty="0" smtClean="0"/>
          </a:p>
          <a:p>
            <a:pPr marL="0" indent="0">
              <a:buClrTx/>
              <a:buNone/>
            </a:pP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теплопотерь</a:t>
            </a:r>
            <a:r>
              <a:rPr lang="ru-RU" sz="2400" b="1" dirty="0" smtClean="0"/>
              <a:t> через двери: 30%</a:t>
            </a:r>
          </a:p>
          <a:p>
            <a:pPr marL="0" indent="0">
              <a:buClrTx/>
              <a:buNone/>
            </a:pPr>
            <a:r>
              <a:rPr lang="ru-RU" sz="2400" b="1" dirty="0" smtClean="0"/>
              <a:t>Снижение расхода </a:t>
            </a:r>
            <a:r>
              <a:rPr lang="ru-RU" sz="2400" b="1" dirty="0" err="1" smtClean="0"/>
              <a:t>теплоэнергии</a:t>
            </a:r>
            <a:r>
              <a:rPr lang="ru-RU" sz="2400" b="1" dirty="0" smtClean="0"/>
              <a:t> на обогрев подъезда: 25%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592" y="4221088"/>
            <a:ext cx="3707904" cy="2473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09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13">
        <p:fade/>
      </p:transition>
    </mc:Choice>
    <mc:Fallback>
      <p:transition spd="med" advTm="71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</a:t>
            </a:r>
            <a:r>
              <a:rPr lang="ru-RU" sz="2400" b="1" dirty="0" smtClean="0">
                <a:ea typeface="Times New Roman" panose="02020603050405020304" pitchFamily="18" charset="0"/>
              </a:rPr>
              <a:t>?»</a:t>
            </a:r>
            <a:endParaRPr lang="en-US" sz="2400" b="1" dirty="0" smtClean="0">
              <a:ea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ru-RU" sz="2400" b="1" dirty="0" smtClean="0">
                <a:ea typeface="Times New Roman" panose="02020603050405020304" pitchFamily="18" charset="0"/>
              </a:rPr>
              <a:t>4</a:t>
            </a:r>
            <a:r>
              <a:rPr lang="en-US" sz="2400" b="1" dirty="0" smtClean="0"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ea typeface="Times New Roman" panose="02020603050405020304" pitchFamily="18" charset="0"/>
              </a:rPr>
              <a:t> Подвал: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ea typeface="Times New Roman" panose="02020603050405020304" pitchFamily="18" charset="0"/>
              </a:rPr>
              <a:t>Повышение теплозащиты пола по грунту; 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>
                <a:ea typeface="Times New Roman" panose="02020603050405020304" pitchFamily="18" charset="0"/>
              </a:rPr>
              <a:t>Повышение теплозащиты перекрытий над подвалом.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теплопотерь</a:t>
            </a:r>
            <a:r>
              <a:rPr lang="ru-RU" sz="2400" b="1" dirty="0" smtClean="0"/>
              <a:t>: 30%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371" y="3573015"/>
            <a:ext cx="3908133" cy="2934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5421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36">
        <p:fade/>
      </p:transition>
    </mc:Choice>
    <mc:Fallback>
      <p:transition spd="med" advTm="73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781128"/>
          </a:xfrm>
        </p:spPr>
        <p:txBody>
          <a:bodyPr>
            <a:normAutofit/>
          </a:bodyPr>
          <a:lstStyle/>
          <a:p>
            <a:pPr marL="0" indent="0" algn="r">
              <a:buClrTx/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капремонт?»</a:t>
            </a:r>
          </a:p>
          <a:p>
            <a:pPr marL="0" indent="0">
              <a:buClrTx/>
              <a:buNone/>
            </a:pPr>
            <a:r>
              <a:rPr lang="ru-RU" sz="2400" b="1" dirty="0" smtClean="0"/>
              <a:t>5</a:t>
            </a:r>
            <a:r>
              <a:rPr lang="en-US" sz="2400" b="1" dirty="0" smtClean="0"/>
              <a:t>. </a:t>
            </a:r>
            <a:r>
              <a:rPr lang="ru-RU" sz="2400" b="1" dirty="0" smtClean="0"/>
              <a:t>Ремонт трубопроводов отопления и горячего водоснабжения: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Ремонт (замена) в сочетании с тепловой изоляцией (в неотапливаемых помещениях)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marL="0" indent="0">
              <a:buClrTx/>
              <a:buNone/>
            </a:pP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теплопотерь</a:t>
            </a:r>
            <a:r>
              <a:rPr lang="ru-RU" sz="2400" b="1" dirty="0" smtClean="0"/>
              <a:t>: 10%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302" y="3820935"/>
            <a:ext cx="3755243" cy="2560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03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246">
        <p:fade/>
      </p:transition>
    </mc:Choice>
    <mc:Fallback>
      <p:transition spd="med" advTm="824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капремонт?»</a:t>
            </a:r>
          </a:p>
          <a:p>
            <a:pPr marL="0" indent="0">
              <a:buNone/>
            </a:pPr>
            <a:r>
              <a:rPr lang="ru-RU" sz="2400" b="1" dirty="0" smtClean="0"/>
              <a:t>6</a:t>
            </a:r>
            <a:r>
              <a:rPr lang="en-US" sz="2400" b="1" dirty="0" smtClean="0"/>
              <a:t>.</a:t>
            </a:r>
            <a:r>
              <a:rPr lang="ru-RU" sz="2400" b="1" dirty="0" smtClean="0"/>
              <a:t> Энергосберегающая система освещения: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Замена светильников с лампами накаливания на </a:t>
            </a:r>
            <a:r>
              <a:rPr lang="ru-RU" sz="2400" dirty="0" err="1" smtClean="0"/>
              <a:t>энергоэффективные</a:t>
            </a:r>
            <a:r>
              <a:rPr lang="ru-RU" sz="2400" dirty="0" smtClean="0"/>
              <a:t> аналоги;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Установка автоматического контроля и регулирования</a:t>
            </a:r>
            <a:endParaRPr lang="ru-RU" sz="2400" b="1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74165"/>
            <a:ext cx="4032448" cy="268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7694" y="4026768"/>
            <a:ext cx="4770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Сокращение потребления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электроэнергии в местах </a:t>
            </a:r>
          </a:p>
          <a:p>
            <a:pPr algn="ctr"/>
            <a:r>
              <a:rPr lang="ru-RU" sz="2400" b="1" dirty="0">
                <a:latin typeface="Century Gothic" panose="020B0502020202020204" pitchFamily="34" charset="0"/>
              </a:rPr>
              <a:t>общего пользования: 35%</a:t>
            </a:r>
          </a:p>
        </p:txBody>
      </p:sp>
    </p:spTree>
    <p:extLst>
      <p:ext uri="{BB962C8B-B14F-4D97-AF65-F5344CB8AC3E}">
        <p14:creationId xmlns:p14="http://schemas.microsoft.com/office/powerpoint/2010/main" val="3016742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983">
        <p:fade/>
      </p:transition>
    </mc:Choice>
    <mc:Fallback>
      <p:transition spd="med" advTm="79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8531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капремонт?»</a:t>
            </a:r>
            <a:endParaRPr lang="en-US" sz="2400" b="1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ea typeface="Times New Roman" panose="02020603050405020304" pitchFamily="18" charset="0"/>
              </a:rPr>
              <a:t>7</a:t>
            </a:r>
            <a:r>
              <a:rPr lang="en-US" sz="2400" b="1" dirty="0" smtClean="0">
                <a:ea typeface="Times New Roman" panose="02020603050405020304" pitchFamily="18" charset="0"/>
              </a:rPr>
              <a:t>. </a:t>
            </a:r>
            <a:r>
              <a:rPr lang="ru-RU" sz="2400" b="1" dirty="0">
                <a:ea typeface="Times New Roman" panose="02020603050405020304" pitchFamily="18" charset="0"/>
              </a:rPr>
              <a:t>Кровля: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>
                <a:ea typeface="Times New Roman" panose="02020603050405020304" pitchFamily="18" charset="0"/>
              </a:rPr>
              <a:t>Повышение теплозащиты крыши верхнего покрытия, чердачного </a:t>
            </a:r>
            <a:r>
              <a:rPr lang="ru-RU" sz="2400" dirty="0" smtClean="0">
                <a:ea typeface="Times New Roman" panose="02020603050405020304" pitchFamily="18" charset="0"/>
              </a:rPr>
              <a:t>перекрытия;</a:t>
            </a:r>
            <a:endParaRPr lang="ru-RU" sz="2400" dirty="0">
              <a:ea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Устройство теплого чердака.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marL="0" indent="0">
              <a:buClrTx/>
              <a:buNone/>
            </a:pP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теплопотерь</a:t>
            </a:r>
            <a:r>
              <a:rPr lang="ru-RU" sz="2400" b="1" dirty="0" smtClean="0"/>
              <a:t>: 15%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050958"/>
            <a:ext cx="3995936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4831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514">
        <p:fade/>
      </p:transition>
    </mc:Choice>
    <mc:Fallback>
      <p:transition spd="med" advTm="55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26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Проведение исследования с элементами опроса жителей МКД студентами колледжа «Что меня интересует по вопросу капремонта?»: изучение и подведение итогов опроса жителей по теме проведения капремонта, сбора средств на капремонт, работы с жильцами дома управляющих компаний.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ходе опроса жителей домов студенты визуально осматривают МКД – высчитывают % замененных «старых» окон на стеклопакеты, осматривают подъезды, наличие дверей, режим их эксплуатации. Наличие тамбуров в подъезде и их эксплуатацию, тип освещения. Осматривают состояние швов в панельных домах и т.д.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5" y="4105310"/>
            <a:ext cx="5504697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подготавливаются буклеты и листовки для жителей этих домов, подготавливается семинар для студентов колледжа с приглашением старших по дому или членов ТСЖ, на котором освещаются выявленные проблемы.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070" y="3869223"/>
            <a:ext cx="3603807" cy="25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751">
        <p:fade/>
      </p:transition>
    </mc:Choice>
    <mc:Fallback>
      <p:transition spd="med" advTm="2175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21506" y="1463540"/>
            <a:ext cx="9165506" cy="11967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этап: семинар «</a:t>
            </a:r>
            <a:r>
              <a:rPr lang="ru-RU" sz="24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Энергоэффективная</a:t>
            </a:r>
            <a:r>
              <a:rPr lang="ru-RU" sz="2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квартира»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107504" y="2204864"/>
            <a:ext cx="915351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00B0F0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chemeClr val="tx1"/>
                </a:solidFill>
              </a:rPr>
              <a:t>«Теплом не делюсь!»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2634" y="3081164"/>
            <a:ext cx="563061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Дом начинается</a:t>
            </a:r>
            <a:r>
              <a:rPr lang="ru-RU" sz="24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...</a:t>
            </a:r>
          </a:p>
          <a:p>
            <a:pPr algn="r">
              <a:spcBef>
                <a:spcPts val="600"/>
              </a:spcBef>
              <a:spcAft>
                <a:spcPts val="1200"/>
              </a:spcAft>
            </a:pPr>
            <a:r>
              <a:rPr lang="ru-RU" sz="24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Дом </a:t>
            </a: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начинается с веры</a:t>
            </a:r>
            <a:b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В то, что в нём будет тепло…</a:t>
            </a:r>
            <a:b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После приходят размеры,</a:t>
            </a:r>
            <a:b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Крыша, фундамент, стекло…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5405" y="5367679"/>
            <a:ext cx="35878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i="1" dirty="0" err="1">
                <a:latin typeface="Century Gothic" panose="020B0502020202020204" pitchFamily="34" charset="0"/>
              </a:rPr>
              <a:t>Кованов</a:t>
            </a:r>
            <a:r>
              <a:rPr lang="ru-RU" sz="1600" b="1" i="1" dirty="0">
                <a:latin typeface="Century Gothic" panose="020B0502020202020204" pitchFamily="34" charset="0"/>
              </a:rPr>
              <a:t> Александр Николаевич</a:t>
            </a:r>
            <a:endParaRPr lang="ru-RU" sz="1600" b="1" dirty="0">
              <a:latin typeface="Century Gothic" panose="020B0502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4" y="2924944"/>
            <a:ext cx="3816424" cy="322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637">
        <p:fade/>
      </p:transition>
    </mc:Choice>
    <mc:Fallback>
      <p:transition spd="med" advTm="56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 Что такое </a:t>
            </a:r>
            <a:r>
              <a:rPr lang="ru-RU" sz="2400" dirty="0" err="1">
                <a:latin typeface="Century Gothic" panose="020B0502020202020204" pitchFamily="34" charset="0"/>
              </a:rPr>
              <a:t>энергоэффективный</a:t>
            </a:r>
            <a:r>
              <a:rPr lang="ru-RU" sz="2400" dirty="0">
                <a:latin typeface="Century Gothic" panose="020B0502020202020204" pitchFamily="34" charset="0"/>
              </a:rPr>
              <a:t> дом, знают уже многие. Появилась масса проектов, которые направлены на возведение «умного» жилища.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 smtClean="0">
                <a:latin typeface="Century Gothic" panose="020B0502020202020204" pitchFamily="34" charset="0"/>
              </a:rPr>
              <a:t>Строительство </a:t>
            </a:r>
            <a:r>
              <a:rPr lang="ru-RU" sz="2400" dirty="0">
                <a:latin typeface="Century Gothic" panose="020B0502020202020204" pitchFamily="34" charset="0"/>
              </a:rPr>
              <a:t>таких домов обходится дороже на 15-20%, зато экономия от пользования ими составляет до 70%.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244" y="3645024"/>
            <a:ext cx="9132756" cy="2426022"/>
            <a:chOff x="0" y="3645024"/>
            <a:chExt cx="8475988" cy="199397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5024"/>
              <a:ext cx="2931312" cy="1993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1145" y="3645024"/>
              <a:ext cx="3544843" cy="1993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1312" y="3645024"/>
              <a:ext cx="1999833" cy="199397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01584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785">
        <p:fade/>
      </p:transition>
    </mc:Choice>
    <mc:Fallback>
      <p:transition spd="med" advTm="77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5689" y="1628800"/>
            <a:ext cx="915968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Century Gothic" panose="020B0502020202020204" pitchFamily="34" charset="0"/>
              </a:rPr>
              <a:t>В многоквартирных домах </a:t>
            </a:r>
            <a:r>
              <a:rPr lang="ru-RU" sz="2400" dirty="0">
                <a:latin typeface="Century Gothic" panose="020B0502020202020204" pitchFamily="34" charset="0"/>
              </a:rPr>
              <a:t>все намного сложнее</a:t>
            </a:r>
            <a:r>
              <a:rPr lang="ru-RU" sz="2400" dirty="0" smtClean="0">
                <a:latin typeface="Century Gothic" panose="020B0502020202020204" pitchFamily="34" charset="0"/>
              </a:rPr>
              <a:t>.</a:t>
            </a:r>
          </a:p>
          <a:p>
            <a:pPr algn="ctr">
              <a:spcBef>
                <a:spcPts val="600"/>
              </a:spcBef>
            </a:pPr>
            <a:r>
              <a:rPr lang="ru-RU" sz="1050" dirty="0" smtClean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В идеале, конечно, будет купить квартиру в МКД, который был построен с применением </a:t>
            </a:r>
            <a:r>
              <a:rPr lang="ru-RU" sz="2000" dirty="0" err="1" smtClean="0">
                <a:latin typeface="Century Gothic" panose="020B0502020202020204" pitchFamily="34" charset="0"/>
              </a:rPr>
              <a:t>энергоэффективных</a:t>
            </a:r>
            <a:r>
              <a:rPr lang="ru-RU" sz="2000" dirty="0" smtClean="0">
                <a:latin typeface="Century Gothic" panose="020B0502020202020204" pitchFamily="34" charset="0"/>
              </a:rPr>
              <a:t> технологий. </a:t>
            </a:r>
          </a:p>
          <a:p>
            <a:pPr algn="ctr">
              <a:spcBef>
                <a:spcPts val="600"/>
              </a:spcBef>
            </a:pPr>
            <a:r>
              <a:rPr lang="ru-RU" sz="2400" dirty="0" smtClean="0">
                <a:latin typeface="Century Gothic" panose="020B0502020202020204" pitchFamily="34" charset="0"/>
              </a:rPr>
              <a:t>Но </a:t>
            </a:r>
            <a:r>
              <a:rPr lang="ru-RU" sz="2400" dirty="0">
                <a:latin typeface="Century Gothic" panose="020B0502020202020204" pitchFamily="34" charset="0"/>
              </a:rPr>
              <a:t>что делать подавляющему большинству </a:t>
            </a:r>
            <a:r>
              <a:rPr lang="ru-RU" sz="2400" dirty="0" smtClean="0">
                <a:latin typeface="Century Gothic" panose="020B0502020202020204" pitchFamily="34" charset="0"/>
              </a:rPr>
              <a:t>жителей Ростова, </a:t>
            </a:r>
            <a:r>
              <a:rPr lang="ru-RU" sz="2400" dirty="0">
                <a:latin typeface="Century Gothic" panose="020B0502020202020204" pitchFamily="34" charset="0"/>
              </a:rPr>
              <a:t>которые проживают в </a:t>
            </a:r>
            <a:r>
              <a:rPr lang="ru-RU" sz="2400" dirty="0" smtClean="0">
                <a:latin typeface="Century Gothic" panose="020B0502020202020204" pitchFamily="34" charset="0"/>
              </a:rPr>
              <a:t>домах </a:t>
            </a:r>
            <a:r>
              <a:rPr lang="ru-RU" sz="2400" dirty="0">
                <a:latin typeface="Century Gothic" panose="020B0502020202020204" pitchFamily="34" charset="0"/>
              </a:rPr>
              <a:t>70-х годов </a:t>
            </a:r>
            <a:r>
              <a:rPr lang="ru-RU" sz="2400" dirty="0" smtClean="0">
                <a:latin typeface="Century Gothic" panose="020B0502020202020204" pitchFamily="34" charset="0"/>
              </a:rPr>
              <a:t>ХХ </a:t>
            </a:r>
            <a:r>
              <a:rPr lang="ru-RU" sz="2400" dirty="0">
                <a:latin typeface="Century Gothic" panose="020B0502020202020204" pitchFamily="34" charset="0"/>
              </a:rPr>
              <a:t>века, когда ни о каком рациональном использовании энергии и речи не шло</a:t>
            </a:r>
            <a:r>
              <a:rPr lang="ru-RU" sz="2400" dirty="0" smtClean="0">
                <a:latin typeface="Century Gothic" panose="020B0502020202020204" pitchFamily="34" charset="0"/>
              </a:rPr>
              <a:t>?</a:t>
            </a: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Century Gothic" panose="020B0502020202020204" pitchFamily="34" charset="0"/>
              </a:rPr>
              <a:t>Когда при </a:t>
            </a:r>
            <a:r>
              <a:rPr lang="ru-RU" sz="2000" dirty="0">
                <a:latin typeface="Century Gothic" panose="020B0502020202020204" pitchFamily="34" charset="0"/>
              </a:rPr>
              <a:t>строительстве применялись недорогие материалы с крайне низкой теплоизоляцией, </a:t>
            </a:r>
            <a:r>
              <a:rPr lang="ru-RU" sz="2000" dirty="0" smtClean="0">
                <a:latin typeface="Century Gothic" panose="020B0502020202020204" pitchFamily="34" charset="0"/>
              </a:rPr>
              <a:t>отсюда и </a:t>
            </a:r>
            <a:r>
              <a:rPr lang="ru-RU" sz="2000" dirty="0" err="1">
                <a:latin typeface="Century Gothic" panose="020B0502020202020204" pitchFamily="34" charset="0"/>
              </a:rPr>
              <a:t>теплопотери</a:t>
            </a:r>
            <a:r>
              <a:rPr lang="ru-RU" sz="2000" dirty="0">
                <a:latin typeface="Century Gothic" panose="020B0502020202020204" pitchFamily="34" charset="0"/>
              </a:rPr>
              <a:t>.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000" dirty="0" smtClean="0">
                <a:latin typeface="Century Gothic" panose="020B0502020202020204" pitchFamily="34" charset="0"/>
              </a:rPr>
              <a:t>А при условии, недоступности внешних преобразований </a:t>
            </a:r>
            <a:r>
              <a:rPr lang="ru-RU" sz="2000" dirty="0">
                <a:latin typeface="Century Gothic" panose="020B0502020202020204" pitchFamily="34" charset="0"/>
              </a:rPr>
              <a:t>по утеплению </a:t>
            </a:r>
            <a:r>
              <a:rPr lang="ru-RU" sz="2000" dirty="0" smtClean="0">
                <a:latin typeface="Century Gothic" panose="020B0502020202020204" pitchFamily="34" charset="0"/>
              </a:rPr>
              <a:t>наружных стен (в </a:t>
            </a:r>
            <a:r>
              <a:rPr lang="ru-RU" sz="2000" dirty="0">
                <a:latin typeface="Century Gothic" panose="020B0502020202020204" pitchFamily="34" charset="0"/>
              </a:rPr>
              <a:t>силу ряда </a:t>
            </a:r>
            <a:r>
              <a:rPr lang="ru-RU" sz="2000" dirty="0" smtClean="0">
                <a:latin typeface="Century Gothic" panose="020B0502020202020204" pitchFamily="34" charset="0"/>
              </a:rPr>
              <a:t>причин), </a:t>
            </a:r>
            <a:r>
              <a:rPr lang="ru-RU" sz="2000" dirty="0">
                <a:latin typeface="Century Gothic" panose="020B0502020202020204" pitchFamily="34" charset="0"/>
              </a:rPr>
              <a:t>остаются только </a:t>
            </a:r>
            <a:r>
              <a:rPr lang="ru-RU" sz="2000" dirty="0" smtClean="0">
                <a:latin typeface="Century Gothic" panose="020B0502020202020204" pitchFamily="34" charset="0"/>
              </a:rPr>
              <a:t>внутренние преобразования.</a:t>
            </a:r>
            <a:endParaRPr lang="ru-RU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8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202">
        <p:fade/>
      </p:transition>
    </mc:Choice>
    <mc:Fallback>
      <p:transition spd="med" advTm="132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2260"/>
            <a:ext cx="5815944" cy="363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94814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</a:rPr>
              <a:t>Это не картина Пабло Пикассо, а жаль – могли бы обогатиться!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</a:rPr>
              <a:t>Это снимок 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моей квартиры </a:t>
            </a:r>
            <a:r>
              <a:rPr lang="ru-RU" altLang="ru-RU" sz="2400" b="1" dirty="0">
                <a:latin typeface="Times New Roman" panose="02020603050405020304" pitchFamily="18" charset="0"/>
              </a:rPr>
              <a:t>через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тепловизор</a:t>
            </a:r>
            <a:r>
              <a:rPr lang="ru-RU" altLang="ru-RU" sz="2400" b="1" dirty="0">
                <a:latin typeface="Times New Roman" panose="02020603050405020304" pitchFamily="18" charset="0"/>
              </a:rPr>
              <a:t> – придётся разориться!</a:t>
            </a:r>
          </a:p>
        </p:txBody>
      </p:sp>
    </p:spTree>
    <p:extLst>
      <p:ext uri="{BB962C8B-B14F-4D97-AF65-F5344CB8AC3E}">
        <p14:creationId xmlns:p14="http://schemas.microsoft.com/office/powerpoint/2010/main" val="3730180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41">
        <p:fade/>
      </p:transition>
    </mc:Choice>
    <mc:Fallback>
      <p:transition spd="med" advTm="109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РФ ведется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политики по развитию системы использования энергосберегающих технологий в отрасли жилищно-коммунального хозяйства.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большое количество НПА для организаций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ресурсоснабжения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Управляющих компаний, которые должны обеспечивать качественное техобслуживание и текущий ремонт общедомового имущества, разрабатывать и реализовывать программы средних и крупных ремонтов, обновлять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оборудование и т.д.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14182984"/>
              </p:ext>
            </p:extLst>
          </p:nvPr>
        </p:nvGraphicFramePr>
        <p:xfrm>
          <a:off x="0" y="3239110"/>
          <a:ext cx="9144000" cy="2854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566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49">
        <p:fade/>
      </p:transition>
    </mc:Choice>
    <mc:Fallback>
      <p:transition spd="med" advTm="15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2496825"/>
              </p:ext>
            </p:extLst>
          </p:nvPr>
        </p:nvGraphicFramePr>
        <p:xfrm>
          <a:off x="0" y="2060848"/>
          <a:ext cx="91440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8648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14">
        <p:fade/>
      </p:transition>
    </mc:Choice>
    <mc:Fallback>
      <p:transition spd="med" advTm="57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4" y="1556792"/>
            <a:ext cx="9036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latin typeface="Century Gothic" panose="020B0502020202020204" pitchFamily="34" charset="0"/>
              </a:rPr>
              <a:t>Энергопотери</a:t>
            </a:r>
            <a:r>
              <a:rPr lang="ru-RU" sz="2800" dirty="0" smtClean="0">
                <a:latin typeface="Century Gothic" panose="020B0502020202020204" pitchFamily="34" charset="0"/>
              </a:rPr>
              <a:t> в </a:t>
            </a:r>
            <a:r>
              <a:rPr lang="ru-RU" sz="2800" dirty="0">
                <a:latin typeface="Century Gothic" panose="020B0502020202020204" pitchFamily="34" charset="0"/>
              </a:rPr>
              <a:t>квартире в своем большинстве происходят в виде </a:t>
            </a:r>
            <a:r>
              <a:rPr lang="ru-RU" sz="2800" b="1" dirty="0">
                <a:latin typeface="Century Gothic" panose="020B0502020202020204" pitchFamily="34" charset="0"/>
              </a:rPr>
              <a:t>утечек тепла через дверные и оконные проемы, а также в процессе вентилирования помещения</a:t>
            </a:r>
            <a:r>
              <a:rPr lang="ru-RU" sz="28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4" y="3372674"/>
            <a:ext cx="58670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</a:rPr>
              <a:t>Таким образом, чтобы квартира не отапливала улицу, а сохраняла тепло внутри жилища, в первую очередь необходимо позаботиться о минимизации </a:t>
            </a:r>
            <a:r>
              <a:rPr lang="ru-RU" sz="2400" dirty="0" err="1">
                <a:latin typeface="Century Gothic" panose="020B0502020202020204" pitchFamily="34" charset="0"/>
              </a:rPr>
              <a:t>теплопотерь</a:t>
            </a:r>
            <a:r>
              <a:rPr lang="ru-RU" sz="2400" dirty="0">
                <a:latin typeface="Century Gothic" panose="020B0502020202020204" pitchFamily="34" charset="0"/>
              </a:rPr>
              <a:t> по данным трем пунктам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519" y="3573016"/>
            <a:ext cx="3341481" cy="2200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64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89">
        <p:fade/>
      </p:transition>
    </mc:Choice>
    <mc:Fallback>
      <p:transition spd="med" advTm="68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925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ea typeface="Times New Roman" panose="02020603050405020304" pitchFamily="18" charset="0"/>
              </a:rPr>
              <a:t>Энергоэффективная</a:t>
            </a:r>
            <a:r>
              <a:rPr lang="ru-RU" sz="2000" b="1" dirty="0">
                <a:ea typeface="Times New Roman" panose="02020603050405020304" pitchFamily="18" charset="0"/>
              </a:rPr>
              <a:t> квартира»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1. Окна:</a:t>
            </a:r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/>
              <a:t>на долю окон приходится минимум ¼ всех </a:t>
            </a:r>
            <a:r>
              <a:rPr lang="ru-RU" sz="2000" b="1" dirty="0" err="1"/>
              <a:t>теплопотерь</a:t>
            </a:r>
            <a:r>
              <a:rPr lang="ru-RU" sz="2000" b="1" dirty="0"/>
              <a:t> в квартире</a:t>
            </a:r>
          </a:p>
          <a:p>
            <a:pPr marL="0" indent="0">
              <a:buNone/>
            </a:pPr>
            <a:r>
              <a:rPr lang="ru-RU" sz="2000" b="1" dirty="0" smtClean="0"/>
              <a:t>Цель:</a:t>
            </a:r>
            <a:endParaRPr lang="en-US" sz="2000" b="1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/>
              <a:t>Повышение теплозащиты окон в местах общего пользования и в квартире;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/>
              <a:t>Тёплые </a:t>
            </a:r>
            <a:r>
              <a:rPr lang="ru-RU" sz="2000" dirty="0"/>
              <a:t>энергосберегающие </a:t>
            </a:r>
            <a:r>
              <a:rPr lang="ru-RU" sz="2000" dirty="0" smtClean="0"/>
              <a:t>окна.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Итог: </a:t>
            </a:r>
          </a:p>
          <a:p>
            <a:pPr marL="0" indent="0">
              <a:buNone/>
            </a:pPr>
            <a:r>
              <a:rPr lang="ru-RU" sz="2000" b="1" dirty="0" smtClean="0"/>
              <a:t>Сокращение </a:t>
            </a:r>
            <a:r>
              <a:rPr lang="ru-RU" sz="2000" b="1" dirty="0" err="1" smtClean="0"/>
              <a:t>теплопотерь</a:t>
            </a:r>
            <a:r>
              <a:rPr lang="ru-RU" sz="2000" b="1" dirty="0" smtClean="0"/>
              <a:t>: 35%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auto">
          <a:xfrm>
            <a:off x="0" y="6237312"/>
            <a:ext cx="9144000" cy="499084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Окна и подоконники - ¼ всех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теплопотерь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в квартире. Установим новые – </a:t>
            </a:r>
            <a:r>
              <a:rPr kumimoji="0" lang="ru-RU" alt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энергоэффективные</a:t>
            </a: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Сбережём часть тепла в мире!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15" y="4221088"/>
            <a:ext cx="3718681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439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16">
        <p:fade/>
      </p:transition>
    </mc:Choice>
    <mc:Fallback>
      <p:transition spd="med" advTm="84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752" y="1412776"/>
            <a:ext cx="9036496" cy="4925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ea typeface="Times New Roman" panose="02020603050405020304" pitchFamily="18" charset="0"/>
              </a:rPr>
              <a:t>Энергоэффективная</a:t>
            </a:r>
            <a:r>
              <a:rPr lang="ru-RU" sz="2000" b="1" dirty="0">
                <a:ea typeface="Times New Roman" panose="02020603050405020304" pitchFamily="18" charset="0"/>
              </a:rPr>
              <a:t> квартира»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. </a:t>
            </a:r>
            <a:r>
              <a:rPr lang="ru-RU" sz="2000" b="1" dirty="0" smtClean="0"/>
              <a:t>Батареи</a:t>
            </a:r>
            <a:r>
              <a:rPr lang="ru-RU" sz="2000" b="1" dirty="0"/>
              <a:t>:</a:t>
            </a: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Эффективность работы </a:t>
            </a:r>
            <a:r>
              <a:rPr lang="ru-RU" sz="2000" b="1" dirty="0"/>
              <a:t>отопительных приборов </a:t>
            </a:r>
            <a:r>
              <a:rPr lang="ru-RU" sz="2000" b="1" dirty="0" smtClean="0"/>
              <a:t>снижает скопившаяся </a:t>
            </a:r>
            <a:r>
              <a:rPr lang="ru-RU" sz="2000" b="1" dirty="0"/>
              <a:t>пыль, мусор или </a:t>
            </a:r>
            <a:r>
              <a:rPr lang="ru-RU" sz="2000" b="1" dirty="0" smtClean="0"/>
              <a:t>краска</a:t>
            </a:r>
          </a:p>
          <a:p>
            <a:pPr marL="0" indent="0">
              <a:buNone/>
            </a:pPr>
            <a:r>
              <a:rPr lang="ru-RU" sz="2000" b="1" dirty="0" smtClean="0"/>
              <a:t>Цель</a:t>
            </a:r>
            <a:r>
              <a:rPr lang="ru-RU" sz="2000" b="1" dirty="0"/>
              <a:t>:</a:t>
            </a:r>
            <a:endParaRPr lang="en-US" sz="2000" b="1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/>
              <a:t>Для получения полной отдачи от батареи, просто максимально уберите все препятствия, которые мешают теплому воздуху попасть внутрь </a:t>
            </a:r>
            <a:r>
              <a:rPr lang="ru-RU" sz="2000" dirty="0" smtClean="0"/>
              <a:t>помещения; 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ü"/>
            </a:pPr>
            <a:r>
              <a:rPr lang="ru-RU" sz="2000" dirty="0" smtClean="0"/>
              <a:t>Если </a:t>
            </a:r>
            <a:r>
              <a:rPr lang="ru-RU" sz="2000" dirty="0"/>
              <a:t>Ваш радиатор плохо </a:t>
            </a:r>
            <a:r>
              <a:rPr lang="ru-RU" sz="2000" dirty="0" smtClean="0"/>
              <a:t>работает, </a:t>
            </a:r>
            <a:r>
              <a:rPr lang="ru-RU" sz="2000" dirty="0"/>
              <a:t>замените </a:t>
            </a:r>
            <a:endParaRPr lang="ru-RU" sz="2000" dirty="0" smtClean="0"/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ru-RU" sz="2000" dirty="0" smtClean="0"/>
              <a:t>его </a:t>
            </a:r>
            <a:r>
              <a:rPr lang="ru-RU" sz="2000" dirty="0"/>
              <a:t>современной биметаллической </a:t>
            </a:r>
            <a:r>
              <a:rPr lang="ru-RU" sz="2000" dirty="0" smtClean="0"/>
              <a:t>батареей.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Итог: </a:t>
            </a:r>
          </a:p>
          <a:p>
            <a:pPr marL="0" indent="0">
              <a:buNone/>
            </a:pPr>
            <a:r>
              <a:rPr lang="ru-RU" sz="2000" b="1" dirty="0" smtClean="0"/>
              <a:t>Сокращение </a:t>
            </a:r>
            <a:r>
              <a:rPr lang="ru-RU" sz="2000" b="1" dirty="0" err="1" smtClean="0"/>
              <a:t>теплопотерь</a:t>
            </a:r>
            <a:r>
              <a:rPr lang="ru-RU" sz="2000" b="1" dirty="0" smtClean="0"/>
              <a:t>: 15%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auto">
          <a:xfrm>
            <a:off x="0" y="6237312"/>
            <a:ext cx="9144000" cy="499084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Century Gothic" panose="020B0502020202020204" pitchFamily="34" charset="0"/>
              </a:rPr>
              <a:t>Биметаллическая батарея может дать больше тепла!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Century Gothic" panose="020B0502020202020204" pitchFamily="34" charset="0"/>
              </a:rPr>
              <a:t>Если не закрыта шторой, ничем не заставлена и чистая она!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939904"/>
            <a:ext cx="2502024" cy="1959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400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755">
        <p:fade/>
      </p:transition>
    </mc:Choice>
    <mc:Fallback>
      <p:transition spd="med" advTm="97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752" y="1412776"/>
            <a:ext cx="9036496" cy="4925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dirty="0">
                <a:ea typeface="Times New Roman" panose="02020603050405020304" pitchFamily="18" charset="0"/>
              </a:rPr>
              <a:t>«</a:t>
            </a:r>
            <a:r>
              <a:rPr lang="ru-RU" sz="2000" b="1" dirty="0" err="1">
                <a:ea typeface="Times New Roman" panose="02020603050405020304" pitchFamily="18" charset="0"/>
              </a:rPr>
              <a:t>Энергоэффективная</a:t>
            </a:r>
            <a:r>
              <a:rPr lang="ru-RU" sz="2000" b="1" dirty="0">
                <a:ea typeface="Times New Roman" panose="02020603050405020304" pitchFamily="18" charset="0"/>
              </a:rPr>
              <a:t> квартира»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3. Входная дверь:</a:t>
            </a:r>
          </a:p>
          <a:p>
            <a:pPr marL="0" indent="0" algn="ctr">
              <a:buNone/>
            </a:pPr>
            <a:r>
              <a:rPr lang="ru-RU" sz="2000" b="1" dirty="0" smtClean="0"/>
              <a:t>Необходимо использовать </a:t>
            </a:r>
            <a:r>
              <a:rPr lang="ru-RU" sz="2000" b="1" dirty="0"/>
              <a:t>двери с высокими теплоизолирующими </a:t>
            </a:r>
            <a:r>
              <a:rPr lang="ru-RU" sz="2000" b="1" dirty="0" smtClean="0"/>
              <a:t>характеристиками</a:t>
            </a:r>
          </a:p>
          <a:p>
            <a:pPr marL="0" indent="0">
              <a:buNone/>
            </a:pPr>
            <a:r>
              <a:rPr lang="ru-RU" sz="2000" b="1" dirty="0" smtClean="0"/>
              <a:t>Цель</a:t>
            </a:r>
            <a:r>
              <a:rPr lang="ru-RU" sz="2000" b="1" dirty="0"/>
              <a:t>:</a:t>
            </a:r>
            <a:endParaRPr lang="en-US" sz="2000" b="1" dirty="0" smtClean="0"/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/>
              <a:t>Повышение теплозащиты дверей при монтаже;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000" dirty="0" smtClean="0"/>
              <a:t>Инновации. Например,  технология </a:t>
            </a:r>
            <a:r>
              <a:rPr lang="ru-RU" sz="2000" dirty="0"/>
              <a:t>снижения теплопроводности металла </a:t>
            </a:r>
            <a:r>
              <a:rPr lang="ru-RU" sz="2000" dirty="0" smtClean="0"/>
              <a:t>– «</a:t>
            </a:r>
            <a:r>
              <a:rPr lang="ru-RU" sz="2000" dirty="0" err="1" smtClean="0"/>
              <a:t>терморазрыв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/>
              <a:t>Итог: </a:t>
            </a:r>
          </a:p>
          <a:p>
            <a:pPr marL="0" indent="0">
              <a:buNone/>
            </a:pPr>
            <a:r>
              <a:rPr lang="ru-RU" sz="2000" b="1" dirty="0" smtClean="0"/>
              <a:t>Сокращение </a:t>
            </a:r>
            <a:r>
              <a:rPr lang="ru-RU" sz="2000" b="1" dirty="0" err="1" smtClean="0"/>
              <a:t>теплопотерь</a:t>
            </a:r>
            <a:r>
              <a:rPr lang="ru-RU" sz="2000" b="1" dirty="0" smtClean="0"/>
              <a:t>: 27%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auto">
          <a:xfrm>
            <a:off x="0" y="6237312"/>
            <a:ext cx="9144000" cy="499084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Century Gothic" panose="020B0502020202020204" pitchFamily="34" charset="0"/>
              </a:rPr>
              <a:t>У входной двери изоляцию ты обнови</a:t>
            </a:r>
            <a:r>
              <a:rPr lang="ru-RU" altLang="ru-RU" sz="1400" b="1" dirty="0" smtClean="0">
                <a:latin typeface="Century Gothic" panose="020B0502020202020204" pitchFamily="34" charset="0"/>
              </a:rPr>
              <a:t>,  </a:t>
            </a:r>
            <a:r>
              <a:rPr lang="ru-RU" altLang="ru-RU" sz="1400" b="1" dirty="0">
                <a:latin typeface="Century Gothic" panose="020B0502020202020204" pitchFamily="34" charset="0"/>
              </a:rPr>
              <a:t>а может надёжную и утеплённую правильно установи!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latin typeface="Century Gothic" panose="020B0502020202020204" pitchFamily="34" charset="0"/>
              </a:rPr>
              <a:t>И на двери балконов не забудь – посмотри!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20" y="4077072"/>
            <a:ext cx="4752528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573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84">
        <p:fade/>
      </p:transition>
    </mc:Choice>
    <mc:Fallback>
      <p:transition spd="med" advTm="10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40" y="3212976"/>
            <a:ext cx="3449960" cy="29022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844824"/>
            <a:ext cx="84249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17 УЭОМДФ предупреждает: </a:t>
            </a:r>
            <a:endParaRPr lang="ru-RU" sz="20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ПОМНИТЕ, ТОЛЬКО ВЫ ОТВЕЧАЕТЕ ЗА КЛИМАТ В </a:t>
            </a:r>
            <a:endParaRPr lang="ru-RU" sz="20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ВАШЕЙ КВАРТИРЕ!</a:t>
            </a:r>
            <a:endParaRPr lang="ru-RU" sz="20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4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796">
        <p:fade/>
      </p:transition>
    </mc:Choice>
    <mc:Fallback>
      <p:transition spd="med" advTm="47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84784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дальнейшем мы будем расширять практику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просвещения граждан городского поселения Ростов, с целью привлечения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внимания к проблемам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ресурсосбережения, формирования у граждан энергосберегающей модели поведения и бережного отношения к энергии и природным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ресурсам через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в работу семинара большего количества участников среди жителей МКД и распространения данной практики на школы, с целью просвещения будущих собственников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03799300"/>
              </p:ext>
            </p:extLst>
          </p:nvPr>
        </p:nvGraphicFramePr>
        <p:xfrm>
          <a:off x="0" y="3731553"/>
          <a:ext cx="9144000" cy="300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367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734">
        <p:fade/>
      </p:transition>
    </mc:Choice>
    <mc:Fallback>
      <p:transition spd="med" advTm="147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132856"/>
            <a:ext cx="9144000" cy="2376264"/>
          </a:xfrm>
          <a:prstGeom prst="rect">
            <a:avLst/>
          </a:prstGeom>
          <a:gradFill>
            <a:gsLst>
              <a:gs pos="0">
                <a:srgbClr val="D1D9FF"/>
              </a:gs>
              <a:gs pos="100000">
                <a:srgbClr val="E5FF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Благодарим за внимание!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F:\ПТ\temp\Ресурсный центр ЖКХ\2016\Конкурс мастер ЖЭКА\Фото\шапка\kart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5"/>
          <a:stretch/>
        </p:blipFill>
        <p:spPr bwMode="auto">
          <a:xfrm>
            <a:off x="0" y="4509120"/>
            <a:ext cx="918051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F:\ПТ\temp\Ресурсный центр ЖКХ\2016\Конкурс мастер ЖЭКА\Фото\шапка\rostov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6" r="3804"/>
          <a:stretch/>
        </p:blipFill>
        <p:spPr bwMode="auto">
          <a:xfrm>
            <a:off x="0" y="-27384"/>
            <a:ext cx="91440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5279" y="2532319"/>
            <a:ext cx="9061110" cy="1760777"/>
            <a:chOff x="15279" y="2532319"/>
            <a:chExt cx="9061110" cy="1760777"/>
          </a:xfrm>
        </p:grpSpPr>
        <p:pic>
          <p:nvPicPr>
            <p:cNvPr id="8" name="Picture 2" descr="F:\ПТ\temp\Логотип Колледжа\лого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9" y="2532319"/>
              <a:ext cx="1748409" cy="1760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ttp://i2.guns.ru/forums/icons/forum_pictures/008833/8833098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440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84"/>
            <a:stretch/>
          </p:blipFill>
          <p:spPr bwMode="auto">
            <a:xfrm>
              <a:off x="7704578" y="2568154"/>
              <a:ext cx="1371811" cy="1690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0" y="2204864"/>
            <a:ext cx="9180512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279" y="4365104"/>
            <a:ext cx="9180512" cy="720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67">
        <p:fade/>
      </p:transition>
    </mc:Choice>
    <mc:Fallback>
      <p:transition spd="med" advTm="36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9571" y="1412776"/>
            <a:ext cx="9108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Великий Ярославской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области: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Небольшое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городское поселение,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жемчужина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туристического маршрута «Золотое кольцо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- требует повышенного интереса городских властей к вопросу благоустройства общественных мест города;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проблемы из-за подтоплений,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угрожающее фундаментам зданий и сооружений, в том числе исторических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памятников, заболачивание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отдельных участков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города, отсутствие ливневой канализации – эти проблемы отвлекают внимание городской администрации от конкретных кажущихся «небольших» проблем жителей конкретных МКД;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социальная активность жителей города в возрасте 20-50 лет, что связано с низким уровнем жизни, с тяжёлым/ненормированным рабочим графиком (работа в другом городе), с социальной позицией – «Все нам должны»;</a:t>
            </a:r>
          </a:p>
        </p:txBody>
      </p:sp>
      <p:pic>
        <p:nvPicPr>
          <p:cNvPr id="17" name="Picture 4" descr="http://vorotynec.omsu-nnov.ru/_data/objects/0009/9245/ic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6" b="4597"/>
          <a:stretch/>
        </p:blipFill>
        <p:spPr bwMode="auto">
          <a:xfrm>
            <a:off x="6079747" y="4829096"/>
            <a:ext cx="3043907" cy="18162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570" y="4765043"/>
            <a:ext cx="60557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Относительно высокая социальная активность пенсионеров, которые интересуются «жизнью МКД», но из-за непонимания сути реформ испытывают негативную реакцию, воспринимают государство и УК как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«врагов, агрессоров», «ничего не делающих пиявок, прицепившимися к бюджету семьи и тянущими непонятно куда деньги».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706">
        <p:fade/>
      </p:transition>
    </mc:Choice>
    <mc:Fallback>
      <p:transition spd="med" advTm="227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116632"/>
            <a:ext cx="91440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Наша социальная инициатива направлена на привлечение внимания к проблемам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ресурсосбережения, формирования у граждан энергосберегающей модели поведения и бережного отношения к энергии и природным ресурсам.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12776"/>
            <a:ext cx="914400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практику просвещения жителей малого города/городского поселения через систему обучающих семинаров о преимуществе проведения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капитального ремонта, создания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квартиры.</a:t>
            </a:r>
          </a:p>
          <a:p>
            <a:pPr algn="just"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050665" algn="l"/>
                <a:tab pos="4768215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Привлечение общественного внимания жителей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Ростов к теме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капитального ремонта МКД;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050665" algn="l"/>
                <a:tab pos="4768215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Просвещение жителей города, собственников имущества, обучающихся колледжа и школ городского поселения по вопросам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теплосбережения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050665" algn="l"/>
                <a:tab pos="4768215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Оказание помощи жильцам МКД в вопросе создания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квартир»: помощь инициативной группе жильцов МКД в просвещении собственников квартир на собраниях в МКД, создание плакатов/листовок и их распространение, проведение семинаров; 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  <a:tabLst>
                <a:tab pos="4050665" algn="l"/>
                <a:tab pos="4768215" algn="ctr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 положительного опыта проведения просветительской деятельности в области формирования энергосберегающей модели поведения и бережного отношения к энергии и природным ресурсам.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03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5724">
        <p:fade/>
      </p:transition>
    </mc:Choice>
    <mc:Fallback>
      <p:transition spd="med" advTm="257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16352077"/>
              </p:ext>
            </p:extLst>
          </p:nvPr>
        </p:nvGraphicFramePr>
        <p:xfrm>
          <a:off x="179512" y="1772816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4474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701">
        <p:fade/>
      </p:transition>
    </mc:Choice>
    <mc:Fallback>
      <p:transition spd="med" advTm="16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5679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Цикл семинаров «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Энергоэффективный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капремонт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 </a:t>
            </a:r>
            <a:endParaRPr lang="ru-RU" sz="20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27060685"/>
              </p:ext>
            </p:extLst>
          </p:nvPr>
        </p:nvGraphicFramePr>
        <p:xfrm>
          <a:off x="0" y="1556792"/>
          <a:ext cx="9144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16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876">
        <p:fade/>
      </p:transition>
    </mc:Choice>
    <mc:Fallback>
      <p:transition spd="med" advTm="178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0" y="1412776"/>
            <a:ext cx="914400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этап: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Семинар-лекция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«Что такое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капремонт?» - данный семинар подготавливают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студенты колледжа по специальностям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«Сервис домашнего и коммунального хозяйства» и «Управление, эксплуатация и обслуживание многоквартирного дома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участии преподавателей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дисциплин.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Семинар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 жителям МКД, членам ТСЖ и студентам колледжа. В ходе семинара инициативная группа студентов под руководством преподавателя разъясняет правовые и экономические вопросы капремонта, и в игровой форме проводит разъяснение вопроса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энергоэффективный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капремонт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b="12503"/>
          <a:stretch/>
        </p:blipFill>
        <p:spPr>
          <a:xfrm>
            <a:off x="10070" y="4159302"/>
            <a:ext cx="4498868" cy="2722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82" y="4151742"/>
            <a:ext cx="4681095" cy="270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91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252">
        <p:fade/>
      </p:transition>
    </mc:Choice>
    <mc:Fallback>
      <p:transition spd="med" advTm="16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556792"/>
            <a:ext cx="90364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«Что такое </a:t>
            </a:r>
            <a:r>
              <a:rPr lang="ru-RU" sz="2000" b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энергоэффективный</a:t>
            </a:r>
            <a:r>
              <a:rPr lang="ru-RU" sz="2000" b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капремонт</a:t>
            </a:r>
            <a:r>
              <a:rPr lang="ru-RU" sz="2000" b="1" dirty="0" smtClean="0">
                <a:latin typeface="Century Gothic" panose="020B0502020202020204" pitchFamily="34" charset="0"/>
                <a:ea typeface="Times New Roman" panose="02020603050405020304" pitchFamily="18" charset="0"/>
              </a:rPr>
              <a:t>?»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Century Gothic" panose="020B0502020202020204" pitchFamily="34" charset="0"/>
              </a:rPr>
              <a:t>1. Модернизация систем отопления и/или горячего водоснабжения: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Установка узлов управления и регулирования потребления тепловой энергии;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Модернизация индивидуального теплового пункта; 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Установка регулятора температуры горячей воды;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entury Gothic" panose="020B0502020202020204" pitchFamily="34" charset="0"/>
              </a:rPr>
              <a:t>Установка циркуляционного трубопровода и насоса в системе ГВС</a:t>
            </a:r>
          </a:p>
          <a:p>
            <a:pPr>
              <a:spcBef>
                <a:spcPts val="600"/>
              </a:spcBef>
            </a:pPr>
            <a:endParaRPr lang="ru-RU" sz="2000" b="1" dirty="0" smtClean="0">
              <a:latin typeface="Century Gothic" panose="020B0502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Century Gothic" panose="020B0502020202020204" pitchFamily="34" charset="0"/>
              </a:rPr>
              <a:t>Сокращение расхода </a:t>
            </a:r>
            <a:r>
              <a:rPr lang="ru-RU" sz="2000" b="1" dirty="0" err="1" smtClean="0">
                <a:latin typeface="Century Gothic" panose="020B0502020202020204" pitchFamily="34" charset="0"/>
              </a:rPr>
              <a:t>теплоэнергии</a:t>
            </a:r>
            <a:r>
              <a:rPr lang="ru-RU" sz="2000" b="1" dirty="0" smtClean="0">
                <a:latin typeface="Century Gothic" panose="020B0502020202020204" pitchFamily="34" charset="0"/>
              </a:rPr>
              <a:t>: 25%</a:t>
            </a:r>
          </a:p>
          <a:p>
            <a:pPr>
              <a:spcBef>
                <a:spcPts val="600"/>
              </a:spcBef>
            </a:pPr>
            <a:r>
              <a:rPr lang="ru-RU" sz="2000" b="1" dirty="0" smtClean="0">
                <a:latin typeface="Century Gothic" panose="020B0502020202020204" pitchFamily="34" charset="0"/>
              </a:rPr>
              <a:t>Сокращение потребления электроэнергии: 30%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902">
        <p:fade/>
      </p:transition>
    </mc:Choice>
    <mc:Fallback>
      <p:transition spd="med" advTm="109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925144"/>
          </a:xfrm>
        </p:spPr>
        <p:txBody>
          <a:bodyPr>
            <a:normAutofit/>
          </a:bodyPr>
          <a:lstStyle/>
          <a:p>
            <a:pPr marL="0" indent="0" algn="r">
              <a:buClrTx/>
              <a:buNone/>
            </a:pPr>
            <a:r>
              <a:rPr lang="ru-RU" sz="2400" b="1" dirty="0">
                <a:ea typeface="Times New Roman" panose="02020603050405020304" pitchFamily="18" charset="0"/>
              </a:rPr>
              <a:t>«Что такое </a:t>
            </a:r>
            <a:r>
              <a:rPr lang="ru-RU" sz="2400" b="1" dirty="0" err="1">
                <a:ea typeface="Times New Roman" panose="02020603050405020304" pitchFamily="18" charset="0"/>
              </a:rPr>
              <a:t>энергоэффективный</a:t>
            </a:r>
            <a:r>
              <a:rPr lang="ru-RU" sz="2400" b="1" dirty="0">
                <a:ea typeface="Times New Roman" panose="02020603050405020304" pitchFamily="18" charset="0"/>
              </a:rPr>
              <a:t> капремонт?»</a:t>
            </a:r>
          </a:p>
          <a:p>
            <a:pPr marL="0" indent="0">
              <a:buClrTx/>
              <a:buNone/>
            </a:pPr>
            <a:r>
              <a:rPr lang="ru-RU" sz="2400" b="1" dirty="0" smtClean="0"/>
              <a:t>2. Фасад: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Повышение теплозащиты наружных стен;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ru-RU" sz="2400" dirty="0" smtClean="0"/>
              <a:t>Заделка и герметизация межпанельных соединений (швов) и ликвидация мостиков холода.</a:t>
            </a:r>
          </a:p>
          <a:p>
            <a:pPr marL="0" indent="0">
              <a:buClrTx/>
              <a:buNone/>
            </a:pPr>
            <a:endParaRPr lang="ru-RU" sz="2400" b="1" dirty="0"/>
          </a:p>
          <a:p>
            <a:pPr marL="0" indent="0">
              <a:buClrTx/>
              <a:buNone/>
            </a:pPr>
            <a:r>
              <a:rPr lang="ru-RU" sz="2400" b="1" dirty="0" smtClean="0"/>
              <a:t>Сокращение </a:t>
            </a:r>
            <a:r>
              <a:rPr lang="ru-RU" sz="2400" b="1" dirty="0" err="1" smtClean="0"/>
              <a:t>теплопотерь</a:t>
            </a:r>
            <a:r>
              <a:rPr lang="ru-RU" sz="2400" b="1" dirty="0" smtClean="0"/>
              <a:t>: 25%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45024"/>
            <a:ext cx="3419872" cy="2417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75449"/>
            <a:ext cx="2910069" cy="2182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2633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533">
        <p:fade/>
      </p:transition>
    </mc:Choice>
    <mc:Fallback>
      <p:transition spd="med" advTm="853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2233</Words>
  <Application>Microsoft Office PowerPoint</Application>
  <PresentationFormat>Экран (4:3)</PresentationFormat>
  <Paragraphs>184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宋体</vt:lpstr>
      <vt:lpstr>Arial</vt:lpstr>
      <vt:lpstr>Calibri</vt:lpstr>
      <vt:lpstr>Century Gothic</vt:lpstr>
      <vt:lpstr>Times New Roman</vt:lpstr>
      <vt:lpstr>Wingdings</vt:lpstr>
      <vt:lpstr>Тема Office</vt:lpstr>
      <vt:lpstr>1_Тема Office</vt:lpstr>
      <vt:lpstr>Социальная инициатива в области просвещения и  формирования у граждан энергосберегающей модели поведения и бережного отношения к энергии и природным ресурсам на тему: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Чугуевская Елена</Manager>
  <Company>ГПОАУ ЯО РКОТ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Чугуевская Елена;Лосицкий Александр</dc:creator>
  <cp:keywords>ЖКХ теплодом</cp:keywords>
  <dc:description>семинар</dc:description>
  <cp:lastModifiedBy>Елена Чуг</cp:lastModifiedBy>
  <cp:revision>228</cp:revision>
  <dcterms:created xsi:type="dcterms:W3CDTF">2016-03-31T15:36:38Z</dcterms:created>
  <dcterms:modified xsi:type="dcterms:W3CDTF">2018-11-25T11:40:07Z</dcterms:modified>
  <cp:category>ЖКХ теплосбережение</cp:category>
  <cp:contentStatus>презентация</cp:contentStatus>
</cp:coreProperties>
</file>