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3" r:id="rId2"/>
    <p:sldId id="266" r:id="rId3"/>
    <p:sldId id="267" r:id="rId4"/>
    <p:sldId id="268" r:id="rId5"/>
    <p:sldId id="259" r:id="rId6"/>
    <p:sldId id="260" r:id="rId7"/>
    <p:sldId id="261" r:id="rId8"/>
    <p:sldId id="262" r:id="rId9"/>
    <p:sldId id="265"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27.10.2021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27.10.2021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27.10.2021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rofspo.r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Гостиничный сервис </a:t>
            </a:r>
            <a:endParaRPr lang="ru-RU" dirty="0"/>
          </a:p>
        </p:txBody>
      </p:sp>
      <p:sp>
        <p:nvSpPr>
          <p:cNvPr id="3" name="Подзаголовок 2"/>
          <p:cNvSpPr>
            <a:spLocks noGrp="1"/>
          </p:cNvSpPr>
          <p:nvPr>
            <p:ph type="subTitle" idx="1"/>
          </p:nvPr>
        </p:nvSpPr>
        <p:spPr/>
        <p:txBody>
          <a:bodyPr/>
          <a:lstStyle/>
          <a:p>
            <a:pPr algn="ctr"/>
            <a:r>
              <a:rPr lang="ru-RU" dirty="0" smtClean="0"/>
              <a:t>Учимся с книгой быть гостеприимными </a:t>
            </a:r>
          </a:p>
        </p:txBody>
      </p:sp>
    </p:spTree>
    <p:extLst>
      <p:ext uri="{BB962C8B-B14F-4D97-AF65-F5344CB8AC3E}">
        <p14:creationId xmlns:p14="http://schemas.microsoft.com/office/powerpoint/2010/main" val="32186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t>Уважаемые читатели ждем вас в </a:t>
            </a:r>
            <a:r>
              <a:rPr lang="ru-RU" sz="4000" dirty="0" smtClean="0"/>
              <a:t>библиотеке</a:t>
            </a:r>
            <a:endParaRPr lang="ru-RU" sz="4000" dirty="0"/>
          </a:p>
        </p:txBody>
      </p:sp>
      <p:sp>
        <p:nvSpPr>
          <p:cNvPr id="3" name="Текст 2"/>
          <p:cNvSpPr>
            <a:spLocks noGrp="1"/>
          </p:cNvSpPr>
          <p:nvPr>
            <p:ph type="body" idx="1"/>
          </p:nvPr>
        </p:nvSpPr>
        <p:spPr/>
        <p:txBody>
          <a:bodyPr/>
          <a:lstStyle/>
          <a:p>
            <a:pPr algn="ctr"/>
            <a:endParaRPr lang="ru-RU" dirty="0" smtClean="0"/>
          </a:p>
          <a:p>
            <a:pPr algn="ctr"/>
            <a:r>
              <a:rPr lang="ru-RU" u="sng" dirty="0" smtClean="0">
                <a:hlinkClick r:id="rId2"/>
              </a:rPr>
              <a:t>www.profspo.ru</a:t>
            </a:r>
            <a:endParaRPr lang="ru-RU" dirty="0"/>
          </a:p>
          <a:p>
            <a:pPr algn="ctr"/>
            <a:endParaRPr lang="ru-RU" dirty="0"/>
          </a:p>
        </p:txBody>
      </p:sp>
    </p:spTree>
    <p:extLst>
      <p:ext uri="{BB962C8B-B14F-4D97-AF65-F5344CB8AC3E}">
        <p14:creationId xmlns:p14="http://schemas.microsoft.com/office/powerpoint/2010/main" val="361658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1" y="1404381"/>
            <a:ext cx="9144000" cy="5445224"/>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801726"/>
            <a:ext cx="1222921" cy="185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descr="https://newbookshop.ru/pictures/1005561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347" y="832814"/>
            <a:ext cx="1224136" cy="1830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cdn1.ozone.ru/s3/multimedia-i/c1200/60098690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5" y="832814"/>
            <a:ext cx="1185555" cy="1830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1.ozone.ru/s3/multimedia-8/c1200/60250534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7" y="832814"/>
            <a:ext cx="1184548" cy="1830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vatars.mds.yandex.net/get-marketpic/1404502/market_Y08eFXIjw_-Q0_XuqidXQw/or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7114" y="2797934"/>
            <a:ext cx="972107"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0954" y="2797934"/>
            <a:ext cx="839710"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https://cdn1.ozone.ru/multimedia/10070215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5624" y="2823992"/>
            <a:ext cx="858324" cy="1270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rusbuk.ru/uploads/books/812383/bccf4bd416d65270bc43a0398daf520ed2a5e01cMa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4355" y="2797933"/>
            <a:ext cx="86409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8307" y="4221088"/>
            <a:ext cx="875176" cy="135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Организация продаж гостиничного продукт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9585" y="4221088"/>
            <a:ext cx="931945" cy="135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7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рганизация продаж гостиничного продук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2880320" cy="40881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79912" y="1484784"/>
            <a:ext cx="4896544" cy="1631216"/>
          </a:xfrm>
          <a:prstGeom prst="rect">
            <a:avLst/>
          </a:prstGeom>
        </p:spPr>
        <p:txBody>
          <a:bodyPr wrap="square">
            <a:spAutoFit/>
          </a:bodyPr>
          <a:lstStyle/>
          <a:p>
            <a:pPr algn="just"/>
            <a:r>
              <a:rPr lang="ru-RU" sz="1000" dirty="0">
                <a:solidFill>
                  <a:schemeClr val="bg2">
                    <a:lumMod val="50000"/>
                  </a:schemeClr>
                </a:solidFill>
              </a:rPr>
              <a:t>В учебном пособии рассматриваются понятия маркетинга и его практической составляющей — процесса продаж — в контексте специфической природы гостиничного бизнеса, определяются концептуальные подходы к системе маркетинга и выбору эффективной маркетинговой стратегии в гостиничном бизнесе. Подготовлено в соответствии с требованиями Федерального государственного образовательного стандарта среднего профессионального образования. Предназначено для изучения дисциплины «Организация продаж гостиничного продукта» по специальности среднего профессионального образования 43.02.11 «Гостиничный сервис». Кроме того, учебное пособие будет полезно студентам других специальностей, изучающих данную дисциплину.</a:t>
            </a:r>
          </a:p>
        </p:txBody>
      </p:sp>
      <p:sp>
        <p:nvSpPr>
          <p:cNvPr id="4" name="Прямоугольник 3"/>
          <p:cNvSpPr/>
          <p:nvPr/>
        </p:nvSpPr>
        <p:spPr>
          <a:xfrm>
            <a:off x="3779912" y="3212976"/>
            <a:ext cx="4896544" cy="784830"/>
          </a:xfrm>
          <a:prstGeom prst="rect">
            <a:avLst/>
          </a:prstGeom>
        </p:spPr>
        <p:txBody>
          <a:bodyPr wrap="square">
            <a:spAutoFit/>
          </a:bodyPr>
          <a:lstStyle/>
          <a:p>
            <a:pPr algn="just"/>
            <a:r>
              <a:rPr lang="ru-RU" sz="900" dirty="0"/>
              <a:t>Организация продаж гостиничного продукта : учебное пособие для СПО / Л. В. Семенова, В. С. </a:t>
            </a:r>
            <a:r>
              <a:rPr lang="ru-RU" sz="900" dirty="0" err="1"/>
              <a:t>Корнеевец</a:t>
            </a:r>
            <a:r>
              <a:rPr lang="ru-RU" sz="900" dirty="0"/>
              <a:t>, И. И. </a:t>
            </a:r>
            <a:r>
              <a:rPr lang="ru-RU" sz="900" dirty="0" err="1"/>
              <a:t>Драгилева</a:t>
            </a:r>
            <a:r>
              <a:rPr lang="ru-RU" sz="900" dirty="0"/>
              <a:t>, В. О. </a:t>
            </a:r>
            <a:r>
              <a:rPr lang="ru-RU" sz="900" dirty="0" err="1"/>
              <a:t>Корионова</a:t>
            </a:r>
            <a:r>
              <a:rPr lang="ru-RU" sz="900" dirty="0"/>
              <a:t>. — Саратов : Профобразование, Ай Пи Эр Медиа, 2019. — 86 c. — ISBN 978-5-4486-0600-7, 978-5-4488-0233-1. — Текст : электронный // Электронный ресурс цифровой образовательной среды СПО </a:t>
            </a:r>
            <a:r>
              <a:rPr lang="ru-RU" sz="900" dirty="0" err="1"/>
              <a:t>PROFобразование</a:t>
            </a:r>
            <a:r>
              <a:rPr lang="ru-RU" sz="900" dirty="0"/>
              <a:t> : [сайт]. — URL: https://profspo.ru/books/44183</a:t>
            </a:r>
          </a:p>
        </p:txBody>
      </p:sp>
      <p:sp>
        <p:nvSpPr>
          <p:cNvPr id="5" name="Прямоугольник 4"/>
          <p:cNvSpPr/>
          <p:nvPr/>
        </p:nvSpPr>
        <p:spPr>
          <a:xfrm>
            <a:off x="5728214" y="4509120"/>
            <a:ext cx="2232534" cy="369332"/>
          </a:xfrm>
          <a:prstGeom prst="rect">
            <a:avLst/>
          </a:prstGeom>
        </p:spPr>
        <p:txBody>
          <a:bodyPr wrap="none">
            <a:spAutoFit/>
          </a:bodyPr>
          <a:lstStyle/>
          <a:p>
            <a:r>
              <a:rPr lang="ru-RU" dirty="0" smtClean="0"/>
              <a:t>Электронная книга</a:t>
            </a:r>
            <a:endParaRPr lang="ru-RU" dirty="0"/>
          </a:p>
        </p:txBody>
      </p:sp>
    </p:spTree>
    <p:extLst>
      <p:ext uri="{BB962C8B-B14F-4D97-AF65-F5344CB8AC3E}">
        <p14:creationId xmlns:p14="http://schemas.microsoft.com/office/powerpoint/2010/main" val="1776247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92696"/>
            <a:ext cx="7848872" cy="1154392"/>
          </a:xfrm>
        </p:spPr>
        <p:txBody>
          <a:bodyPr>
            <a:normAutofit fontScale="90000"/>
          </a:bodyPr>
          <a:lstStyle/>
          <a:p>
            <a:pPr algn="ctr"/>
            <a:r>
              <a:rPr lang="ru-RU" dirty="0" smtClean="0"/>
              <a:t/>
            </a:r>
            <a:br>
              <a:rPr lang="ru-RU" dirty="0" smtClean="0"/>
            </a:br>
            <a:r>
              <a:rPr lang="ru-RU" dirty="0" smtClean="0"/>
              <a:t/>
            </a:r>
            <a:br>
              <a:rPr lang="ru-RU" dirty="0" smtClean="0"/>
            </a:br>
            <a:r>
              <a:rPr lang="ru-RU" sz="4400" dirty="0" smtClean="0"/>
              <a:t>Книги </a:t>
            </a:r>
            <a:r>
              <a:rPr lang="ru-RU" sz="4400" dirty="0"/>
              <a:t>в бумажном экземпляре</a:t>
            </a:r>
          </a:p>
        </p:txBody>
      </p:sp>
      <p:pic>
        <p:nvPicPr>
          <p:cNvPr id="1026" name="Picture 2" descr="https://avatars.mds.yandex.net/i?id=070622696d1a9cca3e46dd8d40d201d9-5216821-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132856"/>
            <a:ext cx="22574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4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2564904"/>
            <a:ext cx="5328592" cy="507831"/>
          </a:xfrm>
          <a:prstGeom prst="rect">
            <a:avLst/>
          </a:prstGeom>
        </p:spPr>
        <p:txBody>
          <a:bodyPr wrap="square">
            <a:spAutoFit/>
          </a:bodyPr>
          <a:lstStyle/>
          <a:p>
            <a:pPr algn="just"/>
            <a:r>
              <a:rPr lang="ru-RU" sz="900" dirty="0"/>
              <a:t>Управление персоналом в гостиничном сервисе : учебник для студ. учреждений сред. проф. образования / М. В. Полевая, А. Н. Третьякова. — М. : Издательский центр «Академия», 2014. — 208 с</a:t>
            </a:r>
          </a:p>
        </p:txBody>
      </p:sp>
      <p:sp>
        <p:nvSpPr>
          <p:cNvPr id="3" name="AutoShape 2" descr="https://xn--80aag1cacbjkk.xn--p1ai/800/600/https/ruslania.com/pictures/books_photos/16/163894/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xn--80aag1cacbjkk.xn--p1ai/800/600/https/ruslania.com/pictures/books_photos/16/163894/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22" y="964340"/>
            <a:ext cx="1798985" cy="27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843808" y="971606"/>
            <a:ext cx="5328592" cy="1477328"/>
          </a:xfrm>
          <a:prstGeom prst="rect">
            <a:avLst/>
          </a:prstGeom>
        </p:spPr>
        <p:txBody>
          <a:bodyPr wrap="square">
            <a:spAutoFit/>
          </a:bodyPr>
          <a:lstStyle/>
          <a:p>
            <a:pPr algn="just"/>
            <a:r>
              <a:rPr lang="ru-RU" sz="1000" dirty="0"/>
              <a:t>Учебник создан в соответствии с Федеральным государственным образовательным стандартом среднего профессионального образования по специальности «Гостиничный сервис», ПМ.05 «Управление персоналом». Раскрыты с привлечением обширного практического материала традиционные и современные технологии и методы управления персоналом. Рассмотрены системы организации работы в гостиничном сервисе, подбора, расстановки, адаптации и обучения кадров. Освещены актуальные вопросы управления мотивацией и поведением персонала как единой команды, деловой оценки эффективности работы персонала гостиницы. Для студентов учреждений среднего профессионального образования.</a:t>
            </a:r>
          </a:p>
        </p:txBody>
      </p:sp>
      <p:pic>
        <p:nvPicPr>
          <p:cNvPr id="2055" name="Picture 7" descr="https://newbookshop.ru/pictures/1005561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21" y="3861047"/>
            <a:ext cx="1798985" cy="281297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771800" y="4005064"/>
            <a:ext cx="5400600" cy="2092881"/>
          </a:xfrm>
          <a:prstGeom prst="rect">
            <a:avLst/>
          </a:prstGeom>
        </p:spPr>
        <p:txBody>
          <a:bodyPr wrap="square">
            <a:spAutoFit/>
          </a:bodyPr>
          <a:lstStyle/>
          <a:p>
            <a:pPr algn="just"/>
            <a:r>
              <a:rPr lang="ru-RU" sz="1000" dirty="0" smtClean="0"/>
              <a:t>Учебник </a:t>
            </a:r>
            <a:r>
              <a:rPr lang="ru-RU" sz="1000" dirty="0"/>
              <a:t>создан в соответствии с Федеральными государственными образовательными стандартами среднего профессионального образования для укрупненной группы специальностей «Сфера обслуживания», ОП «Предпринимательство в сфере сервиса». Рассмотрены основы системы сервиса, экономические тенденции развития сферы сервиса, организационно-правовые формы предпринимательства. Значительное внимание уделено договорам, регулирующим предпринимательскую деятельность в сфере туризма. Освещены другие вопросы, касающиеся предпринимательской деятельности. Для студентов учреждений среднего профессионального </a:t>
            </a:r>
            <a:r>
              <a:rPr lang="ru-RU" sz="1000" dirty="0" smtClean="0"/>
              <a:t>образования</a:t>
            </a:r>
            <a:r>
              <a:rPr lang="ru-RU" sz="1000" dirty="0"/>
              <a:t>. </a:t>
            </a:r>
            <a:endParaRPr lang="ru-RU" sz="1000" dirty="0" smtClean="0"/>
          </a:p>
          <a:p>
            <a:pPr algn="just"/>
            <a:endParaRPr lang="ru-RU" sz="1000" dirty="0"/>
          </a:p>
          <a:p>
            <a:pPr algn="just"/>
            <a:r>
              <a:rPr lang="ru-RU" sz="900" dirty="0" err="1" smtClean="0"/>
              <a:t>Крутик</a:t>
            </a:r>
            <a:r>
              <a:rPr lang="ru-RU" sz="900" dirty="0" smtClean="0"/>
              <a:t> </a:t>
            </a:r>
            <a:r>
              <a:rPr lang="ru-RU" sz="900" dirty="0"/>
              <a:t>А. Б. Предпринимательство в сфере сервиса : учеб. для студ. учреждений сред. проф. образования / А. Б. </a:t>
            </a:r>
            <a:r>
              <a:rPr lang="ru-RU" sz="900" dirty="0" err="1"/>
              <a:t>Крутик</a:t>
            </a:r>
            <a:r>
              <a:rPr lang="ru-RU" sz="900" dirty="0"/>
              <a:t>, М. В. Решетова. — 3-е изд., </a:t>
            </a:r>
            <a:r>
              <a:rPr lang="ru-RU" sz="900" dirty="0" err="1"/>
              <a:t>испр</a:t>
            </a:r>
            <a:r>
              <a:rPr lang="ru-RU" sz="900" dirty="0"/>
              <a:t>. — М. : Издательский центр «Академия», 2014. — 160 с. ISBN 978-5-4468-0682-9 </a:t>
            </a:r>
          </a:p>
          <a:p>
            <a:pPr algn="just"/>
            <a:endParaRPr lang="ru-RU" sz="1000" dirty="0"/>
          </a:p>
        </p:txBody>
      </p:sp>
    </p:spTree>
    <p:extLst>
      <p:ext uri="{BB962C8B-B14F-4D97-AF65-F5344CB8AC3E}">
        <p14:creationId xmlns:p14="http://schemas.microsoft.com/office/powerpoint/2010/main" val="4079020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dn1.ozone.ru/s3/multimedia-i/c1200/6009869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1872208" cy="28914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908720"/>
            <a:ext cx="5832648" cy="2092881"/>
          </a:xfrm>
          <a:prstGeom prst="rect">
            <a:avLst/>
          </a:prstGeom>
        </p:spPr>
        <p:txBody>
          <a:bodyPr wrap="square">
            <a:spAutoFit/>
          </a:bodyPr>
          <a:lstStyle/>
          <a:p>
            <a:pPr algn="just"/>
            <a:r>
              <a:rPr lang="ru-RU" sz="1000" dirty="0"/>
              <a:t/>
            </a:r>
            <a:br>
              <a:rPr lang="ru-RU" sz="1000" dirty="0"/>
            </a:br>
            <a:r>
              <a:rPr lang="ru-RU" sz="1000" dirty="0"/>
              <a:t/>
            </a:r>
            <a:br>
              <a:rPr lang="ru-RU" sz="1000" dirty="0"/>
            </a:br>
            <a:r>
              <a:rPr lang="ru-RU" sz="1000" dirty="0"/>
              <a:t>Рассмотрены организация гостиничного сервиса, ее состояние в </a:t>
            </a:r>
            <a:r>
              <a:rPr lang="ru-RU" sz="1000" dirty="0" smtClean="0"/>
              <a:t>Рос­сийской </a:t>
            </a:r>
            <a:r>
              <a:rPr lang="ru-RU" sz="1000" dirty="0"/>
              <a:t>Федерации </a:t>
            </a:r>
            <a:r>
              <a:rPr lang="ru-RU" sz="1000" dirty="0" smtClean="0"/>
              <a:t>на </a:t>
            </a:r>
            <a:r>
              <a:rPr lang="ru-RU" sz="1000" dirty="0"/>
              <a:t>современном этапе, основные функции и </a:t>
            </a:r>
            <a:r>
              <a:rPr lang="ru-RU" sz="1000" dirty="0" smtClean="0"/>
              <a:t>состав</a:t>
            </a:r>
            <a:r>
              <a:rPr lang="ru-RU" sz="1000" dirty="0"/>
              <a:t> </a:t>
            </a:r>
            <a:r>
              <a:rPr lang="ru-RU" sz="1000" dirty="0" smtClean="0"/>
              <a:t>служб </a:t>
            </a:r>
            <a:r>
              <a:rPr lang="ru-RU" sz="1000" dirty="0"/>
              <a:t>гостиницы, обслуживание гостей с момента приема и </a:t>
            </a:r>
            <a:r>
              <a:rPr lang="ru-RU" sz="1000" dirty="0" smtClean="0"/>
              <a:t>размещения до </a:t>
            </a:r>
            <a:r>
              <a:rPr lang="ru-RU" sz="1000" dirty="0"/>
              <a:t>их выезда из гостиницы. Освещены технология работы различных </a:t>
            </a:r>
            <a:r>
              <a:rPr lang="ru-RU" sz="1000" dirty="0" smtClean="0"/>
              <a:t>под­ разделений </a:t>
            </a:r>
            <a:r>
              <a:rPr lang="ru-RU" sz="1000" dirty="0"/>
              <a:t>и служб гостиницы, использование компьютерных программ</a:t>
            </a:r>
            <a:br>
              <a:rPr lang="ru-RU" sz="1000" dirty="0"/>
            </a:br>
            <a:r>
              <a:rPr lang="ru-RU" sz="1000" dirty="0"/>
              <a:t>для обеспечения хозяйственной деятельности гостиниц. Приведены </a:t>
            </a:r>
            <a:r>
              <a:rPr lang="ru-RU" sz="1000" dirty="0" smtClean="0"/>
              <a:t>об­разцы </a:t>
            </a:r>
            <a:r>
              <a:rPr lang="ru-RU" sz="1000" dirty="0"/>
              <a:t>документов, используемых в </a:t>
            </a:r>
            <a:r>
              <a:rPr lang="ru-RU" sz="1000" dirty="0" smtClean="0"/>
              <a:t>гостиницах. Для </a:t>
            </a:r>
            <a:r>
              <a:rPr lang="ru-RU" sz="1000" dirty="0"/>
              <a:t>студентов образовательных учреждений среднего </a:t>
            </a:r>
            <a:r>
              <a:rPr lang="ru-RU" sz="1000" dirty="0" smtClean="0"/>
              <a:t>профессиональ­ного </a:t>
            </a:r>
            <a:r>
              <a:rPr lang="ru-RU" sz="1000" dirty="0"/>
              <a:t>образования. </a:t>
            </a:r>
            <a:endParaRPr lang="ru-RU" sz="1000" dirty="0" smtClean="0"/>
          </a:p>
          <a:p>
            <a:pPr algn="just"/>
            <a:endParaRPr lang="ru-RU" sz="1000" dirty="0"/>
          </a:p>
          <a:p>
            <a:pPr algn="just"/>
            <a:endParaRPr lang="ru-RU" sz="1000" dirty="0" smtClean="0"/>
          </a:p>
          <a:p>
            <a:pPr algn="just"/>
            <a:r>
              <a:rPr lang="ru-RU" sz="900" dirty="0" err="1" smtClean="0"/>
              <a:t>Ёхина</a:t>
            </a:r>
            <a:r>
              <a:rPr lang="ru-RU" sz="900" dirty="0" smtClean="0"/>
              <a:t> </a:t>
            </a:r>
            <a:r>
              <a:rPr lang="ru-RU" sz="900" dirty="0"/>
              <a:t>М. </a:t>
            </a:r>
            <a:r>
              <a:rPr lang="ru-RU" sz="900" dirty="0" smtClean="0"/>
              <a:t>А. Организация </a:t>
            </a:r>
            <a:r>
              <a:rPr lang="ru-RU" sz="900" dirty="0"/>
              <a:t>обслуживания в гостиницах : учеб, </a:t>
            </a:r>
            <a:r>
              <a:rPr lang="ru-RU" sz="900" dirty="0" smtClean="0"/>
              <a:t>пособие для </a:t>
            </a:r>
            <a:r>
              <a:rPr lang="ru-RU" sz="900" dirty="0"/>
              <a:t>студ. сред. </a:t>
            </a:r>
            <a:r>
              <a:rPr lang="ru-RU" sz="900" dirty="0" smtClean="0"/>
              <a:t>проф.          образования </a:t>
            </a:r>
            <a:r>
              <a:rPr lang="ru-RU" sz="900" dirty="0"/>
              <a:t>/ М. А. </a:t>
            </a:r>
            <a:r>
              <a:rPr lang="ru-RU" sz="900" dirty="0" err="1"/>
              <a:t>Ёхина</a:t>
            </a:r>
            <a:r>
              <a:rPr lang="ru-RU" sz="900" dirty="0"/>
              <a:t>. — М . : </a:t>
            </a:r>
            <a:r>
              <a:rPr lang="ru-RU" sz="900" dirty="0" err="1" smtClean="0"/>
              <a:t>Изда</a:t>
            </a:r>
            <a:r>
              <a:rPr lang="ru-RU" sz="900" dirty="0" smtClean="0"/>
              <a:t>­ </a:t>
            </a:r>
            <a:r>
              <a:rPr lang="ru-RU" sz="900" dirty="0" err="1" smtClean="0"/>
              <a:t>тельский</a:t>
            </a:r>
            <a:r>
              <a:rPr lang="ru-RU" sz="900" dirty="0" smtClean="0"/>
              <a:t> </a:t>
            </a:r>
            <a:r>
              <a:rPr lang="ru-RU" sz="900" dirty="0"/>
              <a:t>центр «Академия», 2008. — 208 с.</a:t>
            </a:r>
          </a:p>
        </p:txBody>
      </p:sp>
      <p:pic>
        <p:nvPicPr>
          <p:cNvPr id="5" name="Picture 2" descr="https://cdn1.ozone.ru/s3/multimedia-8/c1200/6025053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953979"/>
            <a:ext cx="1872208" cy="28938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43808" y="3953979"/>
            <a:ext cx="5832648" cy="1169551"/>
          </a:xfrm>
          <a:prstGeom prst="rect">
            <a:avLst/>
          </a:prstGeom>
        </p:spPr>
        <p:txBody>
          <a:bodyPr wrap="square">
            <a:spAutoFit/>
          </a:bodyPr>
          <a:lstStyle/>
          <a:p>
            <a:pPr algn="just"/>
            <a:r>
              <a:rPr lang="ru-RU" sz="10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Для студентов образовательных учреждений среднего профессионального образования, обучающихся по специальности 43.02.11 «Гостиничный сервис».</a:t>
            </a:r>
          </a:p>
        </p:txBody>
      </p:sp>
      <p:sp>
        <p:nvSpPr>
          <p:cNvPr id="4" name="Прямоугольник 3"/>
          <p:cNvSpPr/>
          <p:nvPr/>
        </p:nvSpPr>
        <p:spPr>
          <a:xfrm>
            <a:off x="2843808" y="5283932"/>
            <a:ext cx="5832648" cy="369332"/>
          </a:xfrm>
          <a:prstGeom prst="rect">
            <a:avLst/>
          </a:prstGeom>
        </p:spPr>
        <p:txBody>
          <a:bodyPr wrap="square">
            <a:spAutoFit/>
          </a:bodyPr>
          <a:lstStyle/>
          <a:p>
            <a:pPr algn="just"/>
            <a:r>
              <a:rPr lang="ru-RU" sz="900" dirty="0" err="1"/>
              <a:t>Можаева</a:t>
            </a:r>
            <a:r>
              <a:rPr lang="ru-RU" sz="900" dirty="0"/>
              <a:t>, Н. Г. Гостиничный сервис: Учебник / Н.Г. </a:t>
            </a:r>
            <a:r>
              <a:rPr lang="ru-RU" sz="900" dirty="0" err="1"/>
              <a:t>Можаева</a:t>
            </a:r>
            <a:r>
              <a:rPr lang="ru-RU" sz="900" dirty="0"/>
              <a:t>, Г.В. Рыбачек. - Москва : Альфа-М: НИЦ ИНФРА-М, 2013. - 240 с.</a:t>
            </a:r>
          </a:p>
        </p:txBody>
      </p:sp>
    </p:spTree>
    <p:extLst>
      <p:ext uri="{BB962C8B-B14F-4D97-AF65-F5344CB8AC3E}">
        <p14:creationId xmlns:p14="http://schemas.microsoft.com/office/powerpoint/2010/main" val="260255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vatars.mds.yandex.net/get-marketpic/1404502/market_Y08eFXIjw_-Q0_XuqidXQw/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0846"/>
            <a:ext cx="2703223" cy="360429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20846"/>
            <a:ext cx="2349616" cy="362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https://cdn1.ozone.ru/multimedia/10070215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20846"/>
            <a:ext cx="2435475" cy="360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63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usbuk.ru/uploads/books/812383/bccf4bd416d65270bc43a0398daf520ed2a5e01cM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60933"/>
            <a:ext cx="3168352" cy="47525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60933"/>
            <a:ext cx="3079891" cy="475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735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052736"/>
            <a:ext cx="6624736" cy="794352"/>
          </a:xfrm>
        </p:spPr>
        <p:txBody>
          <a:bodyPr>
            <a:normAutofit fontScale="90000"/>
          </a:bodyPr>
          <a:lstStyle/>
          <a:p>
            <a:pPr algn="ctr"/>
            <a:r>
              <a:rPr lang="ru-RU" dirty="0" smtClean="0"/>
              <a:t/>
            </a:r>
            <a:br>
              <a:rPr lang="ru-RU" dirty="0" smtClean="0"/>
            </a:br>
            <a:r>
              <a:rPr lang="ru-RU" dirty="0"/>
              <a:t/>
            </a:r>
            <a:br>
              <a:rPr lang="ru-RU" dirty="0"/>
            </a:br>
            <a:r>
              <a:rPr lang="ru-RU" dirty="0" smtClean="0"/>
              <a:t/>
            </a:r>
            <a:br>
              <a:rPr lang="ru-RU" dirty="0" smtClean="0"/>
            </a:br>
            <a:r>
              <a:rPr lang="ru-RU" dirty="0" smtClean="0"/>
              <a:t>К приему гостей готовы</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2780928"/>
            <a:ext cx="5148064" cy="386104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8840"/>
            <a:ext cx="3638178" cy="242545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360" y="4436588"/>
            <a:ext cx="2987824" cy="2091477"/>
          </a:xfrm>
          <a:prstGeom prst="rect">
            <a:avLst/>
          </a:prstGeom>
        </p:spPr>
      </p:pic>
    </p:spTree>
    <p:extLst>
      <p:ext uri="{BB962C8B-B14F-4D97-AF65-F5344CB8AC3E}">
        <p14:creationId xmlns:p14="http://schemas.microsoft.com/office/powerpoint/2010/main" val="3160427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547</TotalTime>
  <Words>537</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Гостиничный сервис </vt:lpstr>
      <vt:lpstr>Презентация PowerPoint</vt:lpstr>
      <vt:lpstr>Презентация PowerPoint</vt:lpstr>
      <vt:lpstr>  Книги в бумажном экземпляре</vt:lpstr>
      <vt:lpstr>Презентация PowerPoint</vt:lpstr>
      <vt:lpstr>Презентация PowerPoint</vt:lpstr>
      <vt:lpstr>Презентация PowerPoint</vt:lpstr>
      <vt:lpstr>Презентация PowerPoint</vt:lpstr>
      <vt:lpstr>   К приему гостей готовы</vt:lpstr>
      <vt:lpstr>Уважаемые читатели ждем вас в библиотеке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BIBLIOTEKA</dc:creator>
  <cp:lastModifiedBy>admin</cp:lastModifiedBy>
  <cp:revision>24</cp:revision>
  <dcterms:created xsi:type="dcterms:W3CDTF">2021-10-20T07:56:51Z</dcterms:created>
  <dcterms:modified xsi:type="dcterms:W3CDTF">2021-10-27T07:50:21Z</dcterms:modified>
</cp:coreProperties>
</file>