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9"/>
  </p:notesMasterIdLst>
  <p:sldIdLst>
    <p:sldId id="256" r:id="rId2"/>
    <p:sldId id="257" r:id="rId3"/>
    <p:sldId id="258" r:id="rId4"/>
    <p:sldId id="267" r:id="rId5"/>
    <p:sldId id="260" r:id="rId6"/>
    <p:sldId id="265" r:id="rId7"/>
    <p:sldId id="266" r:id="rId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05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9" d="100"/>
          <a:sy n="99" d="100"/>
        </p:scale>
        <p:origin x="-23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B2CBDC-49DC-4A70-911C-07589D07A244}" type="datetimeFigureOut">
              <a:rPr lang="ru-RU" smtClean="0"/>
              <a:t>27.10.2021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C1CB585-CD03-4C3C-A880-AF4F88006EAF}" type="slidenum">
              <a:rPr lang="ru-RU" smtClean="0"/>
              <a:t>‹#›</a:t>
            </a:fld>
            <a:endParaRPr lang="ru-RU"/>
          </a:p>
        </p:txBody>
      </p:sp>
    </p:spTree>
    <p:extLst>
      <p:ext uri="{BB962C8B-B14F-4D97-AF65-F5344CB8AC3E}">
        <p14:creationId xmlns:p14="http://schemas.microsoft.com/office/powerpoint/2010/main" val="6765305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C1CB585-CD03-4C3C-A880-AF4F88006EAF}" type="slidenum">
              <a:rPr lang="ru-RU" smtClean="0"/>
              <a:t>2</a:t>
            </a:fld>
            <a:endParaRPr lang="ru-RU"/>
          </a:p>
        </p:txBody>
      </p:sp>
    </p:spTree>
    <p:extLst>
      <p:ext uri="{BB962C8B-B14F-4D97-AF65-F5344CB8AC3E}">
        <p14:creationId xmlns:p14="http://schemas.microsoft.com/office/powerpoint/2010/main" val="16028226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ru-RU" smtClean="0"/>
              <a:t>Образец заголовка</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bwMode="white"/>
        <p:txBody>
          <a:bodyPr/>
          <a:lstStyle/>
          <a:p>
            <a:fld id="{B4C71EC6-210F-42DE-9C53-41977AD35B3D}" type="datetimeFigureOut">
              <a:rPr lang="ru-RU" smtClean="0"/>
              <a:t>27.10.2021</a:t>
            </a:fld>
            <a:endParaRPr lang="ru-RU"/>
          </a:p>
        </p:txBody>
      </p:sp>
      <p:sp>
        <p:nvSpPr>
          <p:cNvPr id="5" name="Footer Placeholder 4"/>
          <p:cNvSpPr>
            <a:spLocks noGrp="1"/>
          </p:cNvSpPr>
          <p:nvPr>
            <p:ph type="ftr" sz="quarter" idx="11"/>
          </p:nvPr>
        </p:nvSpPr>
        <p:spPr bwMode="white"/>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27.10.2021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27.10.2021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27.10.2021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4C71EC6-210F-42DE-9C53-41977AD35B3D}" type="datetimeFigureOut">
              <a:rPr lang="ru-RU" smtClean="0"/>
              <a:t>27.10.2021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t>27.10.2021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12" name="Content Placeholder 11"/>
          <p:cNvSpPr>
            <a:spLocks noGrp="1"/>
          </p:cNvSpPr>
          <p:nvPr>
            <p:ph sz="quarter" idx="14"/>
          </p:nvPr>
        </p:nvSpPr>
        <p:spPr>
          <a:xfrm>
            <a:off x="4648200" y="2438400"/>
            <a:ext cx="3124200" cy="3124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fld id="{B4C71EC6-210F-42DE-9C53-41977AD35B3D}" type="datetimeFigureOut">
              <a:rPr lang="ru-RU" smtClean="0"/>
              <a:t>27.10.2021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t>27.10.2021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C71EC6-210F-42DE-9C53-41977AD35B3D}" type="datetimeFigureOut">
              <a:rPr lang="ru-RU" smtClean="0"/>
              <a:t>27.10.2021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ru-RU" smtClean="0"/>
              <a:t>Образец заголовка</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27.10.2021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9" name="Content Placeholder 8"/>
          <p:cNvSpPr>
            <a:spLocks noGrp="1"/>
          </p:cNvSpPr>
          <p:nvPr>
            <p:ph sz="quarter" idx="13"/>
          </p:nvPr>
        </p:nvSpPr>
        <p:spPr>
          <a:xfrm>
            <a:off x="1371600" y="1676400"/>
            <a:ext cx="3276600" cy="3505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ru-RU" smtClean="0"/>
              <a:t>Образец заголовка</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27.10.2021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B4C71EC6-210F-42DE-9C53-41977AD35B3D}" type="datetimeFigureOut">
              <a:rPr lang="ru-RU" smtClean="0"/>
              <a:t>27.10.2021</a:t>
            </a:fld>
            <a:endParaRPr lang="ru-RU"/>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ru-RU"/>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7.jpeg"/><Relationship Id="rId11" Type="http://schemas.openxmlformats.org/officeDocument/2006/relationships/image" Target="../media/image12.jpe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3.jpg"/><Relationship Id="rId1" Type="http://schemas.openxmlformats.org/officeDocument/2006/relationships/slideLayout" Target="../slideLayouts/slideLayout4.xml"/><Relationship Id="rId5" Type="http://schemas.openxmlformats.org/officeDocument/2006/relationships/hyperlink" Target="http://www.profspo.ru/" TargetMode="Externa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Гостиничное дело </a:t>
            </a:r>
            <a:endParaRPr lang="ru-RU" dirty="0"/>
          </a:p>
        </p:txBody>
      </p:sp>
      <p:sp>
        <p:nvSpPr>
          <p:cNvPr id="3" name="Подзаголовок 2"/>
          <p:cNvSpPr>
            <a:spLocks noGrp="1"/>
          </p:cNvSpPr>
          <p:nvPr>
            <p:ph type="subTitle" idx="1"/>
          </p:nvPr>
        </p:nvSpPr>
        <p:spPr/>
        <p:txBody>
          <a:bodyPr/>
          <a:lstStyle/>
          <a:p>
            <a:r>
              <a:rPr lang="ru-RU" b="1" i="0" dirty="0" smtClean="0"/>
              <a:t>Комфорт и удобства</a:t>
            </a:r>
            <a:r>
              <a:rPr lang="ru-RU" b="1" i="0" dirty="0"/>
              <a:t>, которые нужны гостям</a:t>
            </a:r>
          </a:p>
          <a:p>
            <a:endParaRPr lang="ru-RU" dirty="0"/>
          </a:p>
        </p:txBody>
      </p:sp>
    </p:spTree>
    <p:extLst>
      <p:ext uri="{BB962C8B-B14F-4D97-AF65-F5344CB8AC3E}">
        <p14:creationId xmlns:p14="http://schemas.microsoft.com/office/powerpoint/2010/main" val="4329039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26" name="Picture 2" descr="Здания и инженерные системы гостиниц"/>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1853" y="260648"/>
            <a:ext cx="913192" cy="129614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Гостиничное дело"/>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31945" y="1844824"/>
            <a:ext cx="730318" cy="104331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Технологии гостиничной деятельности"/>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29739" y="3140968"/>
            <a:ext cx="746767" cy="105992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52120" y="180500"/>
            <a:ext cx="979477" cy="1456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descr="https://bookstr.ru/wa-data/public/shop/products/06/89/78906/images/78771/78771.750x0.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38458" y="200333"/>
            <a:ext cx="936104" cy="143660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s://cdn1.ozone.ru/multimedia/1000144648.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760132" y="1844824"/>
            <a:ext cx="756083" cy="105851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https://cv5.litres.ru/pub/c/elektronnaya-kniga/cover_max1500/6599253-d-brashnov-ekonomika-gostinichnogo-biznesa-uchebnoe-posobie.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338458" y="1816431"/>
            <a:ext cx="761934" cy="110639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https://cdn1.ozone.ru/multimedia/1005577149.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500783" y="3118959"/>
            <a:ext cx="732627" cy="1081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035751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170313"/>
            <a:ext cx="9251504" cy="70006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Объект 1"/>
          <p:cNvSpPr>
            <a:spLocks noGrp="1"/>
          </p:cNvSpPr>
          <p:nvPr>
            <p:ph sz="quarter" idx="13"/>
          </p:nvPr>
        </p:nvSpPr>
        <p:spPr>
          <a:xfrm>
            <a:off x="1259632" y="1052736"/>
            <a:ext cx="3236168" cy="1944216"/>
          </a:xfrm>
        </p:spPr>
        <p:txBody>
          <a:bodyPr>
            <a:noAutofit/>
          </a:bodyPr>
          <a:lstStyle/>
          <a:p>
            <a:pPr indent="0" algn="just">
              <a:buNone/>
            </a:pPr>
            <a:r>
              <a:rPr lang="ru-RU" sz="800" dirty="0"/>
              <a:t>В настоящем учебном пособии с учетом новейших изменений в отраслевом законодательстве рассмотрены основные технологические требования, предъявляемые к зданиям, инженерным сооружениям гостиниц в процессе их проектирования, строительства и эксплуатации. Настоящее учебное пособие ориентировано на изучение студентами, получающими среднее профессиональное образование по специальностям 43.02.11 «Гостиничный сервис» и 43.02.14 «Гостиничное дело», общепрофессиональных дисциплин «Здания и инженерные системы гостиниц» и «Требования к зданиям и инженерным системам гостиничного предприятия». Пособие может быть использовано в учебном процессе для подготовки лиц, получающих среднее профессиональное образование по иным по специальностям, учебными планами и образовательными программами которых предусмотрено изучение отдельных аспектов в области проектирования, строительства и эксплуатации зданий, сооружений. Настоящее издание может быть рекомендовано субъектам, чья деятельность непосредственным образом связана с организацией и ведением гостиничного бизнеса, осуществлением отдельных функций и полномочий в его сфере. Издание также может представлять интерес для специалистов и руководителей проектно-изыскательских и строительных организаций, учреждений и служб заказчика (инвестора), иных заинтересованных лиц.</a:t>
            </a:r>
          </a:p>
        </p:txBody>
      </p:sp>
      <p:sp>
        <p:nvSpPr>
          <p:cNvPr id="3" name="Заголовок 2"/>
          <p:cNvSpPr>
            <a:spLocks noGrp="1"/>
          </p:cNvSpPr>
          <p:nvPr>
            <p:ph type="title"/>
          </p:nvPr>
        </p:nvSpPr>
        <p:spPr>
          <a:xfrm>
            <a:off x="1371600" y="404664"/>
            <a:ext cx="6296744" cy="432048"/>
          </a:xfrm>
        </p:spPr>
        <p:txBody>
          <a:bodyPr>
            <a:normAutofit fontScale="90000"/>
          </a:bodyPr>
          <a:lstStyle/>
          <a:p>
            <a:r>
              <a:rPr lang="ru-RU" dirty="0" smtClean="0">
                <a:solidFill>
                  <a:schemeClr val="accent5">
                    <a:lumMod val="75000"/>
                  </a:schemeClr>
                </a:solidFill>
              </a:rPr>
              <a:t>Электронные книги </a:t>
            </a:r>
            <a:endParaRPr lang="ru-RU" dirty="0">
              <a:solidFill>
                <a:schemeClr val="accent5">
                  <a:lumMod val="75000"/>
                </a:schemeClr>
              </a:solidFill>
            </a:endParaRPr>
          </a:p>
        </p:txBody>
      </p:sp>
      <p:sp>
        <p:nvSpPr>
          <p:cNvPr id="4" name="Объект 3"/>
          <p:cNvSpPr>
            <a:spLocks noGrp="1"/>
          </p:cNvSpPr>
          <p:nvPr>
            <p:ph sz="quarter" idx="14"/>
          </p:nvPr>
        </p:nvSpPr>
        <p:spPr>
          <a:xfrm>
            <a:off x="4625752" y="1052736"/>
            <a:ext cx="4518248" cy="1944216"/>
          </a:xfrm>
        </p:spPr>
        <p:txBody>
          <a:bodyPr>
            <a:noAutofit/>
          </a:bodyPr>
          <a:lstStyle/>
          <a:p>
            <a:pPr indent="0" algn="just">
              <a:buNone/>
            </a:pPr>
            <a:r>
              <a:rPr lang="ru-RU" sz="800" dirty="0"/>
              <a:t>В пособии рассматриваются современное состояние и особенности индустрии гостеприимства; определяется место гостиничных услуг в структуре туристского обслуживания; рассматриваются основные виды и типы гостиничных предприятий, а также нормативно-правовая база их функционирования. Значительное внимание уделяется особенностям работы гостиничных служб, взаимоотношениям руководства и персонала отелей с клиентами и турфирмами, особенностям </a:t>
            </a:r>
            <a:r>
              <a:rPr lang="ru-RU" sz="800" dirty="0" smtClean="0"/>
              <a:t>пре</a:t>
            </a:r>
          </a:p>
          <a:p>
            <a:pPr indent="0" algn="just">
              <a:buNone/>
            </a:pPr>
            <a:r>
              <a:rPr lang="ru-RU" sz="800" dirty="0" smtClean="0"/>
              <a:t>доставления </a:t>
            </a:r>
            <a:r>
              <a:rPr lang="ru-RU" sz="800" dirty="0"/>
              <a:t>дополнительных услуг</a:t>
            </a:r>
            <a:r>
              <a:rPr lang="ru-RU" sz="800" dirty="0" smtClean="0"/>
              <a:t>. </a:t>
            </a:r>
          </a:p>
          <a:p>
            <a:pPr indent="0" algn="just">
              <a:buNone/>
            </a:pPr>
            <a:r>
              <a:rPr lang="ru-RU" sz="800" dirty="0" smtClean="0"/>
              <a:t>Кусков</a:t>
            </a:r>
            <a:r>
              <a:rPr lang="ru-RU" sz="800" dirty="0"/>
              <a:t>, А. С. Гостиничное дело : учебное пособие / А. С. Кусков. — Москва : Дашков и К, Ай Пи Эр Медиа, 2010. — 328 c. — ISBN 978-5-394-00744-6. — Текст : электронный // Электронный ресурс цифровой образовательной среды СПО </a:t>
            </a:r>
            <a:r>
              <a:rPr lang="ru-RU" sz="800" dirty="0" err="1"/>
              <a:t>PROFобразование</a:t>
            </a:r>
            <a:r>
              <a:rPr lang="ru-RU" sz="800" dirty="0"/>
              <a:t> : [сайт]. — URL: https://profspo.ru/books/939</a:t>
            </a:r>
          </a:p>
        </p:txBody>
      </p:sp>
      <p:pic>
        <p:nvPicPr>
          <p:cNvPr id="7" name="Picture 2" descr="Здания и инженерные системы гостиниц"/>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96262"/>
            <a:ext cx="1331640" cy="1890071"/>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1259632" y="5733256"/>
            <a:ext cx="3168352" cy="954107"/>
          </a:xfrm>
          <a:prstGeom prst="rect">
            <a:avLst/>
          </a:prstGeom>
        </p:spPr>
        <p:txBody>
          <a:bodyPr wrap="square">
            <a:spAutoFit/>
          </a:bodyPr>
          <a:lstStyle/>
          <a:p>
            <a:pPr algn="just"/>
            <a:r>
              <a:rPr lang="ru-RU" sz="800" dirty="0"/>
              <a:t>Захарова, Н. А. Здания и инженерные системы гостиниц : учебное пособие для СПО / Н. А. Захарова. — Саратов, Москва : Профобразование, Ай Пи Ар Медиа, 2020. — 294 c. — ISBN 978-5-4488-0816-6, 978-5-4497-0482-5. — Текст : электронный // Электронный ресурс цифровой образовательной среды СПО </a:t>
            </a:r>
            <a:r>
              <a:rPr lang="ru-RU" sz="800" dirty="0" err="1"/>
              <a:t>PROFобразование</a:t>
            </a:r>
            <a:r>
              <a:rPr lang="ru-RU" sz="800" dirty="0"/>
              <a:t> : [сайт]. — URL: https://profspo.ru/books/93539</a:t>
            </a:r>
          </a:p>
        </p:txBody>
      </p:sp>
      <p:pic>
        <p:nvPicPr>
          <p:cNvPr id="2050" name="Picture 2" descr="Гостиничное дело"/>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4208" y="3429000"/>
            <a:ext cx="1466850" cy="2095501"/>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3995936" y="764704"/>
            <a:ext cx="1765996" cy="369332"/>
          </a:xfrm>
          <a:prstGeom prst="rect">
            <a:avLst/>
          </a:prstGeom>
        </p:spPr>
        <p:txBody>
          <a:bodyPr wrap="none">
            <a:spAutoFit/>
          </a:bodyPr>
          <a:lstStyle/>
          <a:p>
            <a:pPr algn="ctr"/>
            <a:r>
              <a:rPr lang="ru-RU" u="sng" dirty="0">
                <a:hlinkClick r:id="rId5"/>
              </a:rPr>
              <a:t>www.profspo.ru</a:t>
            </a:r>
            <a:endParaRPr lang="ru-RU" dirty="0"/>
          </a:p>
        </p:txBody>
      </p:sp>
    </p:spTree>
    <p:extLst>
      <p:ext uri="{BB962C8B-B14F-4D97-AF65-F5344CB8AC3E}">
        <p14:creationId xmlns:p14="http://schemas.microsoft.com/office/powerpoint/2010/main" val="115970823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Технологии гостиничной деятельност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484784"/>
            <a:ext cx="2376264" cy="3372764"/>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3635896" y="1556791"/>
            <a:ext cx="4320480" cy="1631216"/>
          </a:xfrm>
          <a:prstGeom prst="rect">
            <a:avLst/>
          </a:prstGeom>
        </p:spPr>
        <p:txBody>
          <a:bodyPr wrap="square">
            <a:spAutoFit/>
          </a:bodyPr>
          <a:lstStyle/>
          <a:p>
            <a:pPr indent="0" algn="just">
              <a:buNone/>
            </a:pPr>
            <a:r>
              <a:rPr lang="ru-RU" sz="1000" dirty="0">
                <a:solidFill>
                  <a:srgbClr val="FF5050"/>
                </a:solidFill>
              </a:rPr>
              <a:t>В учебном пособии изложены основные аспекты технологий гостиничной деятельности; описаны технологии бронирования мест, службы приема и размещения, обслуживания номерного фонда. Рассмотрены вопросы организации хранения личных вещей проживающих и предоставления услуг прачечной и бизнес-услуг в гостинице. В издании приведены также методические материалы, включающие требования к домашней и аудиторной контрольным работам и курсовой работе. Подготовлено с учетом требований Федерального государственного образовательного стандарта среднего профессионального образования. </a:t>
            </a:r>
          </a:p>
        </p:txBody>
      </p:sp>
      <p:sp>
        <p:nvSpPr>
          <p:cNvPr id="4" name="Прямоугольник 3"/>
          <p:cNvSpPr/>
          <p:nvPr/>
        </p:nvSpPr>
        <p:spPr>
          <a:xfrm>
            <a:off x="3635896" y="3284984"/>
            <a:ext cx="4248472" cy="1015663"/>
          </a:xfrm>
          <a:prstGeom prst="rect">
            <a:avLst/>
          </a:prstGeom>
        </p:spPr>
        <p:txBody>
          <a:bodyPr wrap="square">
            <a:spAutoFit/>
          </a:bodyPr>
          <a:lstStyle/>
          <a:p>
            <a:pPr algn="just"/>
            <a:r>
              <a:rPr lang="ru-RU" sz="1000" dirty="0" err="1"/>
              <a:t>Радыгина</a:t>
            </a:r>
            <a:r>
              <a:rPr lang="ru-RU" sz="1000" dirty="0"/>
              <a:t>, Е. Г. Технологии гостиничной деятельности : учебное пособие для СПО / Е. Г. </a:t>
            </a:r>
            <a:r>
              <a:rPr lang="ru-RU" sz="1000" dirty="0" err="1"/>
              <a:t>Радыгина</a:t>
            </a:r>
            <a:r>
              <a:rPr lang="ru-RU" sz="1000" dirty="0"/>
              <a:t>. — Саратов, Москва : Профобразование, Ай Пи Ар Медиа, 2021. — 166 c. — ISBN 978-5-4488-0955-2, 978-5-4497-0798-7. — Текст : электронный // Электронный ресурс цифровой образовательной среды СПО </a:t>
            </a:r>
            <a:r>
              <a:rPr lang="ru-RU" sz="1000" dirty="0" err="1"/>
              <a:t>PROFобразование</a:t>
            </a:r>
            <a:r>
              <a:rPr lang="ru-RU" sz="1000" dirty="0"/>
              <a:t> : [сайт]. — URL: https://profspo.ru/books/100399</a:t>
            </a:r>
          </a:p>
        </p:txBody>
      </p:sp>
    </p:spTree>
    <p:extLst>
      <p:ext uri="{BB962C8B-B14F-4D97-AF65-F5344CB8AC3E}">
        <p14:creationId xmlns:p14="http://schemas.microsoft.com/office/powerpoint/2010/main" val="28814727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9" y="-8947"/>
            <a:ext cx="9144000" cy="6858000"/>
          </a:xfrm>
          <a:prstGeom prst="rect">
            <a:avLst/>
          </a:prstGeom>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88640"/>
            <a:ext cx="1512168" cy="2248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Прямоугольник 3"/>
          <p:cNvSpPr/>
          <p:nvPr/>
        </p:nvSpPr>
        <p:spPr>
          <a:xfrm>
            <a:off x="1979712" y="188640"/>
            <a:ext cx="3744416" cy="1615827"/>
          </a:xfrm>
          <a:prstGeom prst="rect">
            <a:avLst/>
          </a:prstGeom>
        </p:spPr>
        <p:txBody>
          <a:bodyPr wrap="square">
            <a:spAutoFit/>
          </a:bodyPr>
          <a:lstStyle/>
          <a:p>
            <a:pPr algn="just"/>
            <a:r>
              <a:rPr lang="ru-RU" sz="1000" b="1" dirty="0" err="1" smtClean="0"/>
              <a:t>Ляпина</a:t>
            </a:r>
            <a:r>
              <a:rPr lang="ru-RU" sz="1000" b="1" dirty="0" smtClean="0"/>
              <a:t>, Ирина Юрьевна</a:t>
            </a:r>
            <a:r>
              <a:rPr lang="ru-RU" sz="900" b="1" dirty="0" smtClean="0"/>
              <a:t>.</a:t>
            </a:r>
          </a:p>
          <a:p>
            <a:pPr algn="just"/>
            <a:r>
              <a:rPr lang="ru-RU" sz="900" dirty="0" smtClean="0"/>
              <a:t>Индустриальная </a:t>
            </a:r>
            <a:r>
              <a:rPr lang="ru-RU" sz="900" dirty="0"/>
              <a:t>база гостиниц и туристских комплексов : учебник для использования в учебном процессе образовательных учреждений, реализующих программы среднего профессионального образования / И. Ю. </a:t>
            </a:r>
            <a:r>
              <a:rPr lang="ru-RU" sz="900" dirty="0" err="1"/>
              <a:t>Ляпина</a:t>
            </a:r>
            <a:r>
              <a:rPr lang="ru-RU" sz="900" dirty="0"/>
              <a:t>, Т. Л. Игнатьева, С. В. Безрукова. - Москва : Академия, 2009. - 268, </a:t>
            </a:r>
          </a:p>
          <a:p>
            <a:pPr algn="just"/>
            <a:r>
              <a:rPr lang="ru-RU" sz="900" dirty="0"/>
              <a:t>Рассмотрены основы конструирования, технической эксплуатации и требования к инженерно-техническому оснащению гостиниц и туристских комплексов, оформлению их жилых и общественных помещений. Приведены правила эксплуатации и технического обслуживания зданий и оборудования гостиничный предприятий.</a:t>
            </a:r>
          </a:p>
        </p:txBody>
      </p:sp>
      <p:pic>
        <p:nvPicPr>
          <p:cNvPr id="5" name="Picture 2" descr="https://bookstr.ru/wa-data/public/shop/products/06/89/78906/images/78771/78771.750x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3" y="2431513"/>
            <a:ext cx="1512167" cy="2320672"/>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1979712" y="2132856"/>
            <a:ext cx="3744416" cy="2169825"/>
          </a:xfrm>
          <a:prstGeom prst="rect">
            <a:avLst/>
          </a:prstGeom>
        </p:spPr>
        <p:txBody>
          <a:bodyPr wrap="square">
            <a:spAutoFit/>
          </a:bodyPr>
          <a:lstStyle/>
          <a:p>
            <a:pPr algn="just"/>
            <a:r>
              <a:rPr lang="ru-RU" sz="1000" b="1" dirty="0"/>
              <a:t>Зайцева Н.А. </a:t>
            </a:r>
            <a:r>
              <a:rPr lang="ru-RU" sz="900" dirty="0"/>
              <a:t>З17 Управление персоналом в </a:t>
            </a:r>
            <a:r>
              <a:rPr lang="ru-RU" sz="900" dirty="0" smtClean="0"/>
              <a:t>гостиницах</a:t>
            </a:r>
            <a:r>
              <a:rPr lang="ru-RU" sz="900" dirty="0"/>
              <a:t>: учеб. пособие. – М.: ФОРУМ, 2012. – с. ISBN </a:t>
            </a:r>
            <a:endParaRPr lang="ru-RU" sz="900" dirty="0" smtClean="0"/>
          </a:p>
          <a:p>
            <a:pPr algn="just"/>
            <a:r>
              <a:rPr lang="ru-RU" sz="900" dirty="0" smtClean="0"/>
              <a:t>Учебное </a:t>
            </a:r>
            <a:r>
              <a:rPr lang="ru-RU" sz="900" dirty="0"/>
              <a:t>пособие предназначено для студентов высших учебных заведений, обучающихся по направлению </a:t>
            </a:r>
            <a:r>
              <a:rPr lang="ru-RU" sz="900" dirty="0" smtClean="0"/>
              <a:t>подготовки «</a:t>
            </a:r>
            <a:r>
              <a:rPr lang="ru-RU" sz="900" dirty="0"/>
              <a:t>Гостиничное дело</a:t>
            </a:r>
            <a:r>
              <a:rPr lang="ru-RU" sz="900" dirty="0" smtClean="0"/>
              <a:t>», </a:t>
            </a:r>
            <a:r>
              <a:rPr lang="ru-RU" sz="900" dirty="0"/>
              <a:t>студентов других сервисных направлений обучения, преподавателей, аспирантов и соискателей профильных вузов, сотрудников индустрии гостеприимства, так как вопросы управления персоналом, взаимодействия сотрудников актуальных для всех членов трудового коллектива. Особенностью учебного пособия является представление не только практических примеров из деятельности российских и зарубежных гостиниц, но и большого количества конкретных внутренних нормативных и других справочных материалов, типовых положений в области управления персоналом и корпоративной культуры гостиниц и иных средств размещения.</a:t>
            </a:r>
          </a:p>
        </p:txBody>
      </p:sp>
      <p:pic>
        <p:nvPicPr>
          <p:cNvPr id="7" name="Picture 2" descr="https://cdn1.ozone.ru/multimedia/1000144648.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513" y="4752185"/>
            <a:ext cx="1512167" cy="2117035"/>
          </a:xfrm>
          <a:prstGeom prst="rect">
            <a:avLst/>
          </a:prstGeom>
          <a:noFill/>
          <a:extLst>
            <a:ext uri="{909E8E84-426E-40DD-AFC4-6F175D3DCCD1}">
              <a14:hiddenFill xmlns:a14="http://schemas.microsoft.com/office/drawing/2010/main">
                <a:solidFill>
                  <a:srgbClr val="FFFFFF"/>
                </a:solidFill>
              </a14:hiddenFill>
            </a:ext>
          </a:extLst>
        </p:spPr>
      </p:pic>
      <p:sp>
        <p:nvSpPr>
          <p:cNvPr id="8" name="Прямоугольник 7"/>
          <p:cNvSpPr/>
          <p:nvPr/>
        </p:nvSpPr>
        <p:spPr>
          <a:xfrm>
            <a:off x="1979712" y="4752185"/>
            <a:ext cx="3744416" cy="861774"/>
          </a:xfrm>
          <a:prstGeom prst="rect">
            <a:avLst/>
          </a:prstGeom>
        </p:spPr>
        <p:txBody>
          <a:bodyPr wrap="square">
            <a:spAutoFit/>
          </a:bodyPr>
          <a:lstStyle/>
          <a:p>
            <a:pPr algn="just"/>
            <a:r>
              <a:rPr lang="ru-RU" sz="1000" b="1" dirty="0"/>
              <a:t>Могильный, Михаил </a:t>
            </a:r>
            <a:r>
              <a:rPr lang="ru-RU" sz="1000" b="1" dirty="0" smtClean="0"/>
              <a:t>Петрович.</a:t>
            </a:r>
            <a:endParaRPr lang="ru-RU" sz="1000" dirty="0"/>
          </a:p>
          <a:p>
            <a:pPr algn="just"/>
            <a:r>
              <a:rPr lang="ru-RU" sz="1000" dirty="0" smtClean="0"/>
              <a:t>Организация </a:t>
            </a:r>
            <a:r>
              <a:rPr lang="ru-RU" sz="1000" dirty="0"/>
              <a:t>и технология обслуживания питанием в гостиничных комплексах : (рекомендации, перспективы, проектирование) / М. П. Могильный, А. Ю. </a:t>
            </a:r>
            <a:r>
              <a:rPr lang="ru-RU" sz="1000" dirty="0" err="1"/>
              <a:t>Баласанян</a:t>
            </a:r>
            <a:r>
              <a:rPr lang="ru-RU" sz="1000" dirty="0"/>
              <a:t>. - 2-е изд. - Москва : </a:t>
            </a:r>
            <a:r>
              <a:rPr lang="ru-RU" sz="1000" dirty="0" err="1"/>
              <a:t>ДеЛи</a:t>
            </a:r>
            <a:r>
              <a:rPr lang="ru-RU" sz="1000" dirty="0"/>
              <a:t> </a:t>
            </a:r>
            <a:r>
              <a:rPr lang="ru-RU" sz="1000" dirty="0" err="1"/>
              <a:t>принт</a:t>
            </a:r>
            <a:r>
              <a:rPr lang="ru-RU" sz="1000" dirty="0"/>
              <a:t>, 2007. - 176 с.</a:t>
            </a:r>
          </a:p>
        </p:txBody>
      </p:sp>
      <p:sp>
        <p:nvSpPr>
          <p:cNvPr id="9" name="Прямоугольник 8"/>
          <p:cNvSpPr/>
          <p:nvPr/>
        </p:nvSpPr>
        <p:spPr>
          <a:xfrm>
            <a:off x="1979712" y="5517232"/>
            <a:ext cx="3744416" cy="1200329"/>
          </a:xfrm>
          <a:prstGeom prst="rect">
            <a:avLst/>
          </a:prstGeom>
        </p:spPr>
        <p:txBody>
          <a:bodyPr wrap="square">
            <a:spAutoFit/>
          </a:bodyPr>
          <a:lstStyle/>
          <a:p>
            <a:pPr algn="just"/>
            <a:r>
              <a:rPr lang="ru-RU" sz="900" dirty="0"/>
              <a:t>В подготовленном материале представлены рекомендации и перспективы, а также требования по проектированию предприятий общественного питания в гостиничных комплексах. В полном объеме представлена организация и технология обслуживания питанием. Рекомендовано для практического применения при организации питания в гостиницах, а также студентам, аспирантам и преподавателям в области сервиса обслуживания.</a:t>
            </a:r>
          </a:p>
        </p:txBody>
      </p:sp>
      <p:sp>
        <p:nvSpPr>
          <p:cNvPr id="10" name="Прямоугольник 9"/>
          <p:cNvSpPr/>
          <p:nvPr/>
        </p:nvSpPr>
        <p:spPr>
          <a:xfrm>
            <a:off x="6004837" y="1312904"/>
            <a:ext cx="2023546" cy="1200329"/>
          </a:xfrm>
          <a:prstGeom prst="rect">
            <a:avLst/>
          </a:prstGeom>
        </p:spPr>
        <p:txBody>
          <a:bodyPr wrap="square">
            <a:spAutoFit/>
          </a:bodyPr>
          <a:lstStyle/>
          <a:p>
            <a:r>
              <a:rPr lang="ru-RU" sz="2400" dirty="0" smtClean="0"/>
              <a:t>Книги в бумажном экземпляре</a:t>
            </a:r>
            <a:endParaRPr lang="ru-RU" sz="2400" dirty="0"/>
          </a:p>
        </p:txBody>
      </p:sp>
    </p:spTree>
    <p:extLst>
      <p:ext uri="{BB962C8B-B14F-4D97-AF65-F5344CB8AC3E}">
        <p14:creationId xmlns:p14="http://schemas.microsoft.com/office/powerpoint/2010/main" val="301469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st4.depositphotos.com/2036275/27660/i/950/depositphotos_276606104-stock-photo-table-top-view-of-woo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s://cv5.litres.ru/pub/c/elektronnaya-kniga/cover_max1500/6599253-d-brashnov-ekonomika-gostinichnogo-biznesa-uchebnoe-posobi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5656" y="943053"/>
            <a:ext cx="2677834" cy="3888432"/>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s://cdn1.ozone.ru/multimedia/100557714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4048" y="943053"/>
            <a:ext cx="2633024" cy="3888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519159"/>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1800" dirty="0"/>
              <a:t>Уважаемые читатели ждем вас в </a:t>
            </a:r>
            <a:r>
              <a:rPr lang="ru-RU" sz="1800" dirty="0" smtClean="0"/>
              <a:t> </a:t>
            </a:r>
            <a:r>
              <a:rPr lang="ru-RU" sz="1800" dirty="0"/>
              <a:t>библиотеке</a:t>
            </a: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70" y="2060847"/>
            <a:ext cx="9144000" cy="4491499"/>
          </a:xfrm>
          <a:prstGeom prst="rect">
            <a:avLst/>
          </a:prstGeom>
        </p:spPr>
      </p:pic>
      <p:sp>
        <p:nvSpPr>
          <p:cNvPr id="4" name="Прямоугольник 3"/>
          <p:cNvSpPr/>
          <p:nvPr/>
        </p:nvSpPr>
        <p:spPr>
          <a:xfrm>
            <a:off x="2123728" y="2348880"/>
            <a:ext cx="2808312" cy="584775"/>
          </a:xfrm>
          <a:prstGeom prst="rect">
            <a:avLst/>
          </a:prstGeom>
        </p:spPr>
        <p:txBody>
          <a:bodyPr wrap="square">
            <a:spAutoFit/>
          </a:bodyPr>
          <a:lstStyle/>
          <a:p>
            <a:r>
              <a:rPr lang="ru-RU" sz="3200" dirty="0" smtClean="0">
                <a:solidFill>
                  <a:srgbClr val="FFFFFF"/>
                </a:solidFill>
              </a:rPr>
              <a:t>Гостиничное</a:t>
            </a:r>
            <a:endParaRPr lang="ru-RU" sz="3200" dirty="0">
              <a:solidFill>
                <a:srgbClr val="FFFFFF"/>
              </a:solidFill>
            </a:endParaRPr>
          </a:p>
        </p:txBody>
      </p:sp>
    </p:spTree>
    <p:extLst>
      <p:ext uri="{BB962C8B-B14F-4D97-AF65-F5344CB8AC3E}">
        <p14:creationId xmlns:p14="http://schemas.microsoft.com/office/powerpoint/2010/main" val="429325591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Кутюр">
  <a:themeElements>
    <a:clrScheme name="Кутюр">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Смокинг">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Кутюр">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201</TotalTime>
  <Words>796</Words>
  <Application>Microsoft Office PowerPoint</Application>
  <PresentationFormat>Экран (4:3)</PresentationFormat>
  <Paragraphs>23</Paragraphs>
  <Slides>7</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7</vt:i4>
      </vt:variant>
    </vt:vector>
  </HeadingPairs>
  <TitlesOfParts>
    <vt:vector size="8" baseType="lpstr">
      <vt:lpstr>Кутюр</vt:lpstr>
      <vt:lpstr>Гостиничное дело </vt:lpstr>
      <vt:lpstr>Презентация PowerPoint</vt:lpstr>
      <vt:lpstr>Электронные книги </vt:lpstr>
      <vt:lpstr>Презентация PowerPoint</vt:lpstr>
      <vt:lpstr>Презентация PowerPoint</vt:lpstr>
      <vt:lpstr>Презентация PowerPoint</vt:lpstr>
      <vt:lpstr>Уважаемые читатели ждем вас в  библиотеке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Гостиничное дело </dc:title>
  <dc:creator>BIBLIOTEKA</dc:creator>
  <cp:lastModifiedBy>admin</cp:lastModifiedBy>
  <cp:revision>22</cp:revision>
  <dcterms:created xsi:type="dcterms:W3CDTF">2021-10-20T07:34:52Z</dcterms:created>
  <dcterms:modified xsi:type="dcterms:W3CDTF">2021-10-27T07:52:00Z</dcterms:modified>
</cp:coreProperties>
</file>