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8" r:id="rId4"/>
    <p:sldId id="267" r:id="rId5"/>
    <p:sldId id="266" r:id="rId6"/>
    <p:sldId id="272" r:id="rId7"/>
    <p:sldId id="273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4" autoAdjust="0"/>
    <p:restoredTop sz="94660"/>
  </p:normalViewPr>
  <p:slideViewPr>
    <p:cSldViewPr>
      <p:cViewPr varScale="1">
        <p:scale>
          <a:sx n="99" d="100"/>
          <a:sy n="99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1379B-CDF2-4684-ADD1-1F365C5210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A77E5B-EB42-4936-877F-D760AF610DEA}">
      <dgm:prSet/>
      <dgm:spPr/>
      <dgm:t>
        <a:bodyPr/>
        <a:lstStyle/>
        <a:p>
          <a:pPr rtl="0"/>
          <a:r>
            <a:rPr lang="ru-RU" dirty="0" smtClean="0"/>
            <a:t>Книги прошлого века</a:t>
          </a:r>
          <a:endParaRPr lang="ru-RU" dirty="0"/>
        </a:p>
      </dgm:t>
    </dgm:pt>
    <dgm:pt modelId="{D619A036-42FB-46C6-BA95-D2A93EC2FEC9}" type="parTrans" cxnId="{A32D2B2E-E31F-40B5-9DE9-88C089B3DA76}">
      <dgm:prSet/>
      <dgm:spPr/>
      <dgm:t>
        <a:bodyPr/>
        <a:lstStyle/>
        <a:p>
          <a:endParaRPr lang="ru-RU"/>
        </a:p>
      </dgm:t>
    </dgm:pt>
    <dgm:pt modelId="{ED52201C-0118-450A-BD61-B54EAF0705D0}" type="sibTrans" cxnId="{A32D2B2E-E31F-40B5-9DE9-88C089B3DA76}">
      <dgm:prSet/>
      <dgm:spPr/>
      <dgm:t>
        <a:bodyPr/>
        <a:lstStyle/>
        <a:p>
          <a:endParaRPr lang="ru-RU"/>
        </a:p>
      </dgm:t>
    </dgm:pt>
    <dgm:pt modelId="{FBEDDEEF-7832-4C30-BE30-913FD509C5AF}" type="pres">
      <dgm:prSet presAssocID="{EA81379B-CDF2-4684-ADD1-1F365C521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1855A-4EEB-43D6-9F18-49BA5B1F55FA}" type="pres">
      <dgm:prSet presAssocID="{B1A77E5B-EB42-4936-877F-D760AF610D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86C75-7839-42A7-808B-466FF162391F}" type="presOf" srcId="{EA81379B-CDF2-4684-ADD1-1F365C521019}" destId="{FBEDDEEF-7832-4C30-BE30-913FD509C5AF}" srcOrd="0" destOrd="0" presId="urn:microsoft.com/office/officeart/2005/8/layout/vList2"/>
    <dgm:cxn modelId="{A32D2B2E-E31F-40B5-9DE9-88C089B3DA76}" srcId="{EA81379B-CDF2-4684-ADD1-1F365C521019}" destId="{B1A77E5B-EB42-4936-877F-D760AF610DEA}" srcOrd="0" destOrd="0" parTransId="{D619A036-42FB-46C6-BA95-D2A93EC2FEC9}" sibTransId="{ED52201C-0118-450A-BD61-B54EAF0705D0}"/>
    <dgm:cxn modelId="{6F993A77-CF66-444D-8684-4203B3C52009}" type="presOf" srcId="{B1A77E5B-EB42-4936-877F-D760AF610DEA}" destId="{FCC1855A-4EEB-43D6-9F18-49BA5B1F55FA}" srcOrd="0" destOrd="0" presId="urn:microsoft.com/office/officeart/2005/8/layout/vList2"/>
    <dgm:cxn modelId="{7CBB7375-EB53-41C5-9453-AB0975EB9523}" type="presParOf" srcId="{FBEDDEEF-7832-4C30-BE30-913FD509C5AF}" destId="{FCC1855A-4EEB-43D6-9F18-49BA5B1F55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1855A-4EEB-43D6-9F18-49BA5B1F55FA}">
      <dsp:nvSpPr>
        <dsp:cNvPr id="0" name=""/>
        <dsp:cNvSpPr/>
      </dsp:nvSpPr>
      <dsp:spPr>
        <a:xfrm>
          <a:off x="0" y="4520"/>
          <a:ext cx="207880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Книги прошлого века</a:t>
          </a:r>
          <a:endParaRPr lang="ru-RU" sz="1500" kern="1200" dirty="0"/>
        </a:p>
      </dsp:txBody>
      <dsp:txXfrm>
        <a:off x="17134" y="21654"/>
        <a:ext cx="2044537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06DE-0064-4DD1-A834-A35D23FD38BF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48D4-35F8-462B-BCEC-054E0C2F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4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18" Type="http://schemas.openxmlformats.org/officeDocument/2006/relationships/image" Target="../media/image13.jpeg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jpeg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2%D1%82%D0%BE%D0%BC%D0%BE%D0%B1%D0%B8%D0%BB%D1%8C%D0%BD%D0%B0%D1%8F_%D1%82%D0%B5%D1%85%D0%BD%D0%B8%D0%BA%D0%B0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ru.wikipedia.org/wiki/%D0%9C%D0%B0%D1%88%D0%B8%D0%BD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hyperlink" Target="https://ru.wikipedia.org/wiki/%D0%94%D0%BE%D1%80%D0%BE%D0%B6%D0%BD%D1%8B%D0%B5_%D1%80%D0%B0%D0%B1%D0%BE%D1%82%D1%8B" TargetMode="External"/><Relationship Id="rId4" Type="http://schemas.openxmlformats.org/officeDocument/2006/relationships/hyperlink" Target="https://ru.wikipedia.org/wiki/%D0%94%D0%BE%D1%80%D0%BE%D0%B6%D0%BD%D0%BE%D0%B5_%D1%81%D1%82%D1%80%D0%BE%D0%B8%D1%82%D0%B5%D0%BB%D1%8C%D1%81%D1%82%D0%B2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дорожника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мы учимся прокладывать дорогу при помощи книги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smtClean="0"/>
              <a:t>помощь книги 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06" y="-1"/>
            <a:ext cx="9793088" cy="7317432"/>
          </a:xfrm>
          <a:prstGeom prst="rect">
            <a:avLst/>
          </a:prstGeom>
        </p:spPr>
      </p:pic>
      <p:pic>
        <p:nvPicPr>
          <p:cNvPr id="1026" name="Picture 2" descr="https://cdn1.ozone.ru/multimedia/1003255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11624"/>
            <a:ext cx="720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9914"/>
            <a:ext cx="6480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11022047_Boychuk_V_S__Kratkiy_spravochnik_dorozhnika_big рп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5" y="5982045"/>
            <a:ext cx="671139" cy="13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://eoojzdrv.hyperphp.com/gqiogg-foto/wlm779uoi-308.jpg?i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://eoojzdrv.hyperphp.com/gqiogg-foto/wlm779uoi-308.jpg?i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93466"/>
            <a:ext cx="816695" cy="1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75" y="5982043"/>
            <a:ext cx="720080" cy="1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82045"/>
            <a:ext cx="720080" cy="1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49964765"/>
              </p:ext>
            </p:extLst>
          </p:nvPr>
        </p:nvGraphicFramePr>
        <p:xfrm>
          <a:off x="3491880" y="5622005"/>
          <a:ext cx="2078805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4" y="5993467"/>
            <a:ext cx="658528" cy="1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54254"/>
            <a:ext cx="642984" cy="10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admin\Desktop\1540909000_2ю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72929"/>
            <a:ext cx="620266" cy="9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2" y="2996952"/>
            <a:ext cx="717744" cy="10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53" y="160337"/>
            <a:ext cx="695880" cy="11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s://cdn1.ozone.ru/multimedia/100389025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7" y="4354254"/>
            <a:ext cx="657326" cy="10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1.ozone.ru/multimedia/1001368244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39" y="357966"/>
            <a:ext cx="656334" cy="10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04" y="4316898"/>
            <a:ext cx="665312" cy="10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57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52450"/>
            <a:ext cx="5753100" cy="5753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32" y="0"/>
            <a:ext cx="92058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68760"/>
            <a:ext cx="7050360" cy="2304256"/>
          </a:xfrm>
        </p:spPr>
        <p:txBody>
          <a:bodyPr/>
          <a:lstStyle/>
          <a:p>
            <a:r>
              <a:rPr lang="ru-RU" sz="4000" dirty="0" smtClean="0"/>
              <a:t>                                        Геодезия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7296472" cy="2736304"/>
          </a:xfrm>
        </p:spPr>
        <p:txBody>
          <a:bodyPr>
            <a:noAutofit/>
          </a:bodyPr>
          <a:lstStyle/>
          <a:p>
            <a:pPr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Геодезия </a:t>
            </a:r>
            <a:r>
              <a:rPr lang="ru-RU" sz="1400" dirty="0">
                <a:solidFill>
                  <a:schemeClr val="tx1"/>
                </a:solidFill>
              </a:rPr>
              <a:t>является востребованной отраслью в современном дорожном строительстве благодаря передовым технологиям. Геодезические исследования дают следующие </a:t>
            </a:r>
            <a:r>
              <a:rPr lang="ru-RU" sz="1400" dirty="0" smtClean="0">
                <a:solidFill>
                  <a:schemeClr val="tx1"/>
                </a:solidFill>
              </a:rPr>
              <a:t>возможности: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Осуществлять </a:t>
            </a:r>
            <a:r>
              <a:rPr lang="ru-RU" sz="1400" dirty="0">
                <a:solidFill>
                  <a:schemeClr val="tx1"/>
                </a:solidFill>
              </a:rPr>
              <a:t>ряд необходимых при дорожном строительстве действий — вынесение осей дороги, вынос запроектированных отметок на местности, оценка масштабов земляных работ, разработка исполнительных схем и т. </a:t>
            </a:r>
            <a:r>
              <a:rPr lang="ru-RU" sz="1400" dirty="0" smtClean="0">
                <a:solidFill>
                  <a:schemeClr val="tx1"/>
                </a:solidFill>
              </a:rPr>
              <a:t>д.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Отслеживать </a:t>
            </a:r>
            <a:r>
              <a:rPr lang="ru-RU" sz="1400" dirty="0">
                <a:solidFill>
                  <a:schemeClr val="tx1"/>
                </a:solidFill>
              </a:rPr>
              <a:t>степень просадки и деформации дорожного покрытия.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Получать топографические съёмки.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Геодезия </a:t>
            </a:r>
            <a:r>
              <a:rPr lang="ru-RU" sz="1400" dirty="0">
                <a:solidFill>
                  <a:schemeClr val="tx1"/>
                </a:solidFill>
              </a:rPr>
              <a:t>в дорожном строительстве помогает создавать </a:t>
            </a:r>
            <a:r>
              <a:rPr lang="ru-RU" sz="1400" dirty="0" err="1">
                <a:solidFill>
                  <a:schemeClr val="tx1"/>
                </a:solidFill>
              </a:rPr>
              <a:t>топокарты</a:t>
            </a:r>
            <a:r>
              <a:rPr lang="ru-RU" sz="1400" dirty="0">
                <a:solidFill>
                  <a:schemeClr val="tx1"/>
                </a:solidFill>
              </a:rPr>
              <a:t>, планы, осуществлять требуемые </a:t>
            </a:r>
            <a:r>
              <a:rPr lang="ru-RU" sz="1400" dirty="0" smtClean="0">
                <a:solidFill>
                  <a:schemeClr val="tx1"/>
                </a:solidFill>
              </a:rPr>
              <a:t>расчёты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050" b="1" cap="all" dirty="0" smtClean="0">
                <a:solidFill>
                  <a:schemeClr val="tx1"/>
                </a:solidFill>
              </a:rPr>
              <a:t> </a:t>
            </a:r>
            <a:r>
              <a:rPr lang="ru-RU" sz="1050" b="1" cap="all" dirty="0">
                <a:solidFill>
                  <a:schemeClr val="tx1"/>
                </a:solidFill>
              </a:rPr>
              <a:t/>
            </a:r>
            <a:br>
              <a:rPr lang="ru-RU" sz="1050" b="1" cap="all" dirty="0">
                <a:solidFill>
                  <a:schemeClr val="tx1"/>
                </a:solidFill>
              </a:rPr>
            </a:b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65312" cy="10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94" y="-171400"/>
            <a:ext cx="925252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132856"/>
            <a:ext cx="4170040" cy="79208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dirty="0" smtClean="0"/>
              <a:t>Инженерная геология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409603"/>
            <a:ext cx="6858000" cy="3115741"/>
          </a:xfrm>
        </p:spPr>
        <p:txBody>
          <a:bodyPr>
            <a:noAutofit/>
          </a:bodyPr>
          <a:lstStyle/>
          <a:p>
            <a:pPr indent="450000" algn="just">
              <a:spcBef>
                <a:spcPts val="0"/>
              </a:spcBef>
            </a:pPr>
            <a:r>
              <a:rPr lang="ru-RU" sz="1100" dirty="0"/>
              <a:t>В </a:t>
            </a:r>
            <a:r>
              <a:rPr lang="ru-RU" sz="1100" dirty="0" smtClean="0"/>
              <a:t>этих книгах вы </a:t>
            </a:r>
            <a:r>
              <a:rPr lang="ru-RU" sz="1100" dirty="0"/>
              <a:t>рассмотрите инженерно-геологические условия любой территории инженерного строительства, а </a:t>
            </a:r>
            <a:r>
              <a:rPr lang="ru-RU" sz="1100" dirty="0" smtClean="0"/>
              <a:t>также  </a:t>
            </a:r>
            <a:r>
              <a:rPr lang="ru-RU" sz="1100" dirty="0"/>
              <a:t>теоретические и практические основы инженерной геологии, геологическое строение и происхождение Земли, материалы горных пород и сами горные породы магматического, осадочного и метаморфического происхождения. </a:t>
            </a:r>
            <a:endParaRPr lang="ru-RU" sz="1100" dirty="0" smtClean="0"/>
          </a:p>
          <a:p>
            <a:pPr algn="just">
              <a:spcBef>
                <a:spcPts val="0"/>
              </a:spcBef>
            </a:pPr>
            <a:r>
              <a:rPr lang="ru-RU" sz="1100" dirty="0" smtClean="0"/>
              <a:t>Инженерная геология изучает свойства грунтов (пластичность, прочность, сыпучесть, гигроскопичность). От свойств грунта зависит тип строительных материалов, которые возможно использовать для строительства дороги.</a:t>
            </a:r>
          </a:p>
          <a:p>
            <a:pPr algn="just">
              <a:spcBef>
                <a:spcPts val="0"/>
              </a:spcBef>
            </a:pPr>
            <a:r>
              <a:rPr lang="ru-RU" sz="1100" dirty="0" smtClean="0"/>
              <a:t>Инженерные </a:t>
            </a:r>
            <a:r>
              <a:rPr lang="ru-RU" sz="1100" dirty="0"/>
              <a:t>изыскания — это комплекс работ, проводимых для изучения природных условий района, участка, площадки, трассы проектируемого строительства и получения необходимых и достаточных сведений для экономически целесообразных, технически обоснованных и экологически безопасных решений при проектировании и строительстве объектов. Инженерные изыскания предполагают также получение данных для составления прогноза изменений природной среды под воздействием строительства и дальнейшей эксплуатации намечаемого к реализации строительного проекта. Это особенно актуально для таких объектов, как автомобильные дороги и аэродромы, которые либо имеют значительную протяженность, либо занимают большие по площади территории и имеют свою, характерную только для них, специфику воздействия </a:t>
            </a:r>
            <a:r>
              <a:rPr lang="ru-RU" sz="1100" dirty="0" smtClean="0"/>
              <a:t>на окружающую среду.</a:t>
            </a:r>
          </a:p>
          <a:p>
            <a:pPr indent="450000" algn="just">
              <a:spcBef>
                <a:spcPts val="0"/>
              </a:spcBef>
            </a:pPr>
            <a:r>
              <a:rPr lang="ru-RU" sz="1100" i="1" dirty="0" smtClean="0"/>
              <a:t/>
            </a:r>
            <a:br>
              <a:rPr lang="ru-RU" sz="1100" i="1" dirty="0" smtClean="0"/>
            </a:b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722920" cy="3148955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1622"/>
            <a:ext cx="642984" cy="10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26"/>
            <a:ext cx="717744" cy="10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7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48880"/>
            <a:ext cx="7543800" cy="2375520"/>
          </a:xfrm>
        </p:spPr>
        <p:txBody>
          <a:bodyPr/>
          <a:lstStyle/>
          <a:p>
            <a:r>
              <a:rPr lang="ru-RU" sz="3200" dirty="0" smtClean="0"/>
              <a:t>Проектирование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8964488" cy="1368152"/>
          </a:xfrm>
        </p:spPr>
        <p:txBody>
          <a:bodyPr>
            <a:noAutofit/>
          </a:bodyPr>
          <a:lstStyle/>
          <a:p>
            <a:pPr indent="450000" algn="just">
              <a:spcBef>
                <a:spcPts val="0"/>
              </a:spcBef>
            </a:pPr>
            <a:r>
              <a:rPr lang="ru-RU" sz="1200" dirty="0"/>
              <a:t>В учебнике изложены основы изысканий и проектирования </a:t>
            </a:r>
            <a:r>
              <a:rPr lang="ru-RU" sz="1200" dirty="0" smtClean="0"/>
              <a:t>дорог</a:t>
            </a:r>
            <a:r>
              <a:rPr lang="ru-RU" sz="1200" dirty="0"/>
              <a:t>. В книге </a:t>
            </a:r>
            <a:r>
              <a:rPr lang="ru-RU" sz="1200" dirty="0" smtClean="0"/>
              <a:t> </a:t>
            </a:r>
            <a:r>
              <a:rPr lang="ru-RU" sz="1200" dirty="0"/>
              <a:t>даны основные требования, предъявляемые к геометрическим элементам </a:t>
            </a:r>
            <a:r>
              <a:rPr lang="ru-RU" sz="1200" dirty="0" smtClean="0"/>
              <a:t>дорог </a:t>
            </a:r>
            <a:r>
              <a:rPr lang="ru-RU" sz="1200" dirty="0"/>
              <a:t>в плане и продольном профиле, </a:t>
            </a:r>
            <a:r>
              <a:rPr lang="ru-RU" sz="1200" dirty="0" smtClean="0"/>
              <a:t>методы </a:t>
            </a:r>
            <a:r>
              <a:rPr lang="ru-RU" sz="1200" dirty="0"/>
              <a:t>проектирования земляного полотна и дорожных одежд с учетом природных факторов при проектировании. Рассмотрены выбор направления трассы на местности и определение положения проектной линии продольного профиля. Даны методы обоснования размеров малых водопропускных сооружений на дорогах, </a:t>
            </a:r>
            <a:r>
              <a:rPr lang="ru-RU" sz="1200" dirty="0" smtClean="0"/>
              <a:t> </a:t>
            </a:r>
            <a:r>
              <a:rPr lang="ru-RU" sz="1200" dirty="0"/>
              <a:t>методы проектирования пересечений и примыканий </a:t>
            </a:r>
            <a:r>
              <a:rPr lang="ru-RU" sz="1200" dirty="0" smtClean="0"/>
              <a:t>дорог </a:t>
            </a:r>
            <a:r>
              <a:rPr lang="ru-RU" sz="1200" dirty="0"/>
              <a:t>в одном и разных уровнях</a:t>
            </a:r>
            <a:r>
              <a:rPr lang="ru-RU" sz="1400" dirty="0"/>
              <a:t>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0080" cy="1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04784" cy="702939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88641"/>
            <a:ext cx="4001693" cy="28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732656"/>
          </a:xfrm>
        </p:spPr>
        <p:txBody>
          <a:bodyPr/>
          <a:lstStyle/>
          <a:p>
            <a:r>
              <a:rPr lang="ru-RU" sz="4000" dirty="0" smtClean="0"/>
              <a:t>Тракторы и автомобили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Строительно-дорожные машины</a:t>
            </a:r>
            <a:r>
              <a:rPr lang="ru-RU" dirty="0"/>
              <a:t> — группа </a:t>
            </a:r>
            <a:r>
              <a:rPr lang="ru-RU" dirty="0">
                <a:hlinkClick r:id="rId2" tooltip="Машина"/>
              </a:rPr>
              <a:t>машин</a:t>
            </a:r>
            <a:r>
              <a:rPr lang="ru-RU" dirty="0"/>
              <a:t> (</a:t>
            </a:r>
            <a:r>
              <a:rPr lang="ru-RU" dirty="0">
                <a:hlinkClick r:id="rId3" tooltip="Автомобильная техника"/>
              </a:rPr>
              <a:t>автомобильной техники</a:t>
            </a:r>
            <a:r>
              <a:rPr lang="ru-RU" dirty="0"/>
              <a:t>), предназначенных для </a:t>
            </a:r>
            <a:r>
              <a:rPr lang="ru-RU" dirty="0">
                <a:hlinkClick r:id="rId4" tooltip="Дорожное строительство"/>
              </a:rPr>
              <a:t>проведения строительных работ</a:t>
            </a:r>
            <a:r>
              <a:rPr lang="ru-RU" dirty="0"/>
              <a:t>, а также для </a:t>
            </a:r>
            <a:r>
              <a:rPr lang="ru-RU" dirty="0">
                <a:hlinkClick r:id="rId5" tooltip="Дорожные работы"/>
              </a:rPr>
              <a:t>эксплуатации и содержания </a:t>
            </a:r>
            <a:r>
              <a:rPr lang="ru-RU" dirty="0" smtClean="0">
                <a:hlinkClick r:id="rId5" tooltip="Дорожные работы"/>
              </a:rPr>
              <a:t>дорог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69"/>
            <a:ext cx="9144000" cy="3096344"/>
          </a:xfrm>
          <a:prstGeom prst="rect">
            <a:avLst/>
          </a:prstGeom>
        </p:spPr>
      </p:pic>
      <p:pic>
        <p:nvPicPr>
          <p:cNvPr id="5" name="Picture 16" descr="C:\Users\admin\Desktop\1540909000_2ю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84984"/>
            <a:ext cx="620266" cy="9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07" y="594485"/>
            <a:ext cx="4005445" cy="62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cdn1.ozone.ru/multimedia/1001368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0151"/>
            <a:ext cx="1368152" cy="21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23"/>
            <a:ext cx="9144000" cy="5244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4969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Уважаемые читатели!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Ждем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Вас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библиотеке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0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1061</TotalTime>
  <Words>188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День дорожника</vt:lpstr>
      <vt:lpstr>Презентация PowerPoint</vt:lpstr>
      <vt:lpstr>                                        Геодезия</vt:lpstr>
      <vt:lpstr>    Инженерная геология </vt:lpstr>
      <vt:lpstr>Проектирование </vt:lpstr>
      <vt:lpstr>Презентация PowerPoint</vt:lpstr>
      <vt:lpstr>Тракторы и автомобили</vt:lpstr>
      <vt:lpstr>Презентация PowerPoint</vt:lpstr>
      <vt:lpstr>Уважаемые читатели!  Ждем Вас в библиотеке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дорожника</dc:title>
  <dc:creator>BIBLIOTEKA</dc:creator>
  <cp:lastModifiedBy>admin</cp:lastModifiedBy>
  <cp:revision>39</cp:revision>
  <dcterms:created xsi:type="dcterms:W3CDTF">2021-10-08T11:47:07Z</dcterms:created>
  <dcterms:modified xsi:type="dcterms:W3CDTF">2021-10-15T06:39:24Z</dcterms:modified>
</cp:coreProperties>
</file>